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2"/>
  </p:notesMasterIdLst>
  <p:sldIdLst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5" r:id="rId14"/>
    <p:sldId id="289" r:id="rId15"/>
    <p:sldId id="290" r:id="rId16"/>
    <p:sldId id="291" r:id="rId17"/>
    <p:sldId id="292" r:id="rId18"/>
    <p:sldId id="293" r:id="rId19"/>
    <p:sldId id="294" r:id="rId20"/>
    <p:sldId id="297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. RICARDO MAGLIONI MONTALVO" initials="PRMM" lastIdx="1" clrIdx="0">
    <p:extLst>
      <p:ext uri="{19B8F6BF-5375-455C-9EA6-DF929625EA0E}">
        <p15:presenceInfo xmlns:p15="http://schemas.microsoft.com/office/powerpoint/2012/main" userId="S::RMM05161@docente.ujat.mx::95a3480d-af66-4917-836d-f2459d59f1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5F3A3-2EF1-4F3C-926D-FEE9905EB768}" v="1031" dt="2025-11-19T02:28:12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9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58333333333333"/>
          <c:y val="6.8750000000000006E-2"/>
          <c:w val="0.62083333333333335"/>
          <c:h val="0.9312500000000000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66-475F-AB3F-1252012BA6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66-475F-AB3F-1252012BA6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66-475F-AB3F-1252012BA6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66-475F-AB3F-1252012BA647}"/>
              </c:ext>
            </c:extLst>
          </c:dPt>
          <c:cat>
            <c:strRef>
              <c:f>Hoja1!$A$2:$A$5</c:f>
              <c:strCache>
                <c:ptCount val="1"/>
                <c:pt idx="0">
                  <c:v>1er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 formatCode="#,##0">
                  <c:v>974009207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A-4856-B4FB-200AA7E88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3T23:25:53.705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9FD34-A985-4539-B95B-34E6E41A7525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C2BDE-90ED-44D6-A937-7A488F4631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902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1" y="2130432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6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5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3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2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31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2844"/>
            <a:fld id="{AE9FA8F6-833D-E14F-A4AD-28FCB5FE560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18/11/2025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2844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2844"/>
            <a:fld id="{049B050D-71D5-A642-A87C-D42DAD2532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8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2844"/>
            <a:fld id="{AE9FA8F6-833D-E14F-A4AD-28FCB5FE560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18/11/2025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2844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2844"/>
            <a:fld id="{049B050D-71D5-A642-A87C-D42DAD2532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8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2" y="274645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5"/>
            <a:ext cx="6019801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2844"/>
            <a:fld id="{AE9FA8F6-833D-E14F-A4AD-28FCB5FE560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18/11/2025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2844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2844"/>
            <a:fld id="{049B050D-71D5-A642-A87C-D42DAD2532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8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2844"/>
            <a:fld id="{AE9FA8F6-833D-E14F-A4AD-28FCB5FE560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18/11/2025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2844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2844"/>
            <a:fld id="{049B050D-71D5-A642-A87C-D42DAD2532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9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4" y="4406906"/>
            <a:ext cx="7772400" cy="1362075"/>
          </a:xfrm>
        </p:spPr>
        <p:txBody>
          <a:bodyPr anchor="t"/>
          <a:lstStyle>
            <a:lvl1pPr algn="l">
              <a:defRPr sz="3753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4" y="2906720"/>
            <a:ext cx="7772400" cy="1500187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934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2pPr>
            <a:lvl3pPr marL="857868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3pPr>
            <a:lvl4pPr marL="1286802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573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4669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3603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2537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31471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2844"/>
            <a:fld id="{AE9FA8F6-833D-E14F-A4AD-28FCB5FE560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18/11/2025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2844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2844"/>
            <a:fld id="{049B050D-71D5-A642-A87C-D42DAD2532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5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627"/>
            </a:lvl1pPr>
            <a:lvl2pPr>
              <a:defRPr sz="2251"/>
            </a:lvl2pPr>
            <a:lvl3pPr>
              <a:defRPr sz="1875"/>
            </a:lvl3pPr>
            <a:lvl4pPr>
              <a:defRPr sz="1689"/>
            </a:lvl4pPr>
            <a:lvl5pPr>
              <a:defRPr sz="1689"/>
            </a:lvl5pPr>
            <a:lvl6pPr>
              <a:defRPr sz="1689"/>
            </a:lvl6pPr>
            <a:lvl7pPr>
              <a:defRPr sz="1689"/>
            </a:lvl7pPr>
            <a:lvl8pPr>
              <a:defRPr sz="1689"/>
            </a:lvl8pPr>
            <a:lvl9pPr>
              <a:defRPr sz="1689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</p:spPr>
        <p:txBody>
          <a:bodyPr/>
          <a:lstStyle>
            <a:lvl1pPr>
              <a:defRPr sz="2627"/>
            </a:lvl1pPr>
            <a:lvl2pPr>
              <a:defRPr sz="2251"/>
            </a:lvl2pPr>
            <a:lvl3pPr>
              <a:defRPr sz="1875"/>
            </a:lvl3pPr>
            <a:lvl4pPr>
              <a:defRPr sz="1689"/>
            </a:lvl4pPr>
            <a:lvl5pPr>
              <a:defRPr sz="1689"/>
            </a:lvl5pPr>
            <a:lvl6pPr>
              <a:defRPr sz="1689"/>
            </a:lvl6pPr>
            <a:lvl7pPr>
              <a:defRPr sz="1689"/>
            </a:lvl7pPr>
            <a:lvl8pPr>
              <a:defRPr sz="1689"/>
            </a:lvl8pPr>
            <a:lvl9pPr>
              <a:defRPr sz="1689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2844"/>
            <a:fld id="{AE9FA8F6-833D-E14F-A4AD-28FCB5FE560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18/11/2025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2844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2844"/>
            <a:fld id="{049B050D-71D5-A642-A87C-D42DAD2532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0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251" b="1"/>
            </a:lvl1pPr>
            <a:lvl2pPr marL="428934" indent="0">
              <a:buNone/>
              <a:defRPr sz="1875" b="1"/>
            </a:lvl2pPr>
            <a:lvl3pPr marL="857868" indent="0">
              <a:buNone/>
              <a:defRPr sz="1689" b="1"/>
            </a:lvl3pPr>
            <a:lvl4pPr marL="1286802" indent="0">
              <a:buNone/>
              <a:defRPr sz="1501" b="1"/>
            </a:lvl4pPr>
            <a:lvl5pPr marL="1715735" indent="0">
              <a:buNone/>
              <a:defRPr sz="1501" b="1"/>
            </a:lvl5pPr>
            <a:lvl6pPr marL="2144669" indent="0">
              <a:buNone/>
              <a:defRPr sz="1501" b="1"/>
            </a:lvl6pPr>
            <a:lvl7pPr marL="2573603" indent="0">
              <a:buNone/>
              <a:defRPr sz="1501" b="1"/>
            </a:lvl7pPr>
            <a:lvl8pPr marL="3002537" indent="0">
              <a:buNone/>
              <a:defRPr sz="1501" b="1"/>
            </a:lvl8pPr>
            <a:lvl9pPr marL="3431471" indent="0">
              <a:buNone/>
              <a:defRPr sz="1501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251"/>
            </a:lvl1pPr>
            <a:lvl2pPr>
              <a:defRPr sz="1875"/>
            </a:lvl2pPr>
            <a:lvl3pPr>
              <a:defRPr sz="1689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51" b="1"/>
            </a:lvl1pPr>
            <a:lvl2pPr marL="428934" indent="0">
              <a:buNone/>
              <a:defRPr sz="1875" b="1"/>
            </a:lvl2pPr>
            <a:lvl3pPr marL="857868" indent="0">
              <a:buNone/>
              <a:defRPr sz="1689" b="1"/>
            </a:lvl3pPr>
            <a:lvl4pPr marL="1286802" indent="0">
              <a:buNone/>
              <a:defRPr sz="1501" b="1"/>
            </a:lvl4pPr>
            <a:lvl5pPr marL="1715735" indent="0">
              <a:buNone/>
              <a:defRPr sz="1501" b="1"/>
            </a:lvl5pPr>
            <a:lvl6pPr marL="2144669" indent="0">
              <a:buNone/>
              <a:defRPr sz="1501" b="1"/>
            </a:lvl6pPr>
            <a:lvl7pPr marL="2573603" indent="0">
              <a:buNone/>
              <a:defRPr sz="1501" b="1"/>
            </a:lvl7pPr>
            <a:lvl8pPr marL="3002537" indent="0">
              <a:buNone/>
              <a:defRPr sz="1501" b="1"/>
            </a:lvl8pPr>
            <a:lvl9pPr marL="3431471" indent="0">
              <a:buNone/>
              <a:defRPr sz="1501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51"/>
            </a:lvl1pPr>
            <a:lvl2pPr>
              <a:defRPr sz="1875"/>
            </a:lvl2pPr>
            <a:lvl3pPr>
              <a:defRPr sz="1689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2844"/>
            <a:fld id="{AE9FA8F6-833D-E14F-A4AD-28FCB5FE560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18/11/2025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2844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2844"/>
            <a:fld id="{049B050D-71D5-A642-A87C-D42DAD2532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8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2844"/>
            <a:fld id="{AE9FA8F6-833D-E14F-A4AD-28FCB5FE560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18/11/2025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2844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2844"/>
            <a:fld id="{049B050D-71D5-A642-A87C-D42DAD2532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2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2844"/>
            <a:fld id="{AE9FA8F6-833D-E14F-A4AD-28FCB5FE560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18/11/2025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2844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2844"/>
            <a:fld id="{049B050D-71D5-A642-A87C-D42DAD2532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5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1" cy="5853113"/>
          </a:xfrm>
        </p:spPr>
        <p:txBody>
          <a:bodyPr/>
          <a:lstStyle>
            <a:lvl1pPr>
              <a:defRPr sz="3002"/>
            </a:lvl1pPr>
            <a:lvl2pPr>
              <a:defRPr sz="2627"/>
            </a:lvl2pPr>
            <a:lvl3pPr>
              <a:defRPr sz="2251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313"/>
            </a:lvl1pPr>
            <a:lvl2pPr marL="428934" indent="0">
              <a:buNone/>
              <a:defRPr sz="1126"/>
            </a:lvl2pPr>
            <a:lvl3pPr marL="857868" indent="0">
              <a:buNone/>
              <a:defRPr sz="938"/>
            </a:lvl3pPr>
            <a:lvl4pPr marL="1286802" indent="0">
              <a:buNone/>
              <a:defRPr sz="845"/>
            </a:lvl4pPr>
            <a:lvl5pPr marL="1715735" indent="0">
              <a:buNone/>
              <a:defRPr sz="845"/>
            </a:lvl5pPr>
            <a:lvl6pPr marL="2144669" indent="0">
              <a:buNone/>
              <a:defRPr sz="845"/>
            </a:lvl6pPr>
            <a:lvl7pPr marL="2573603" indent="0">
              <a:buNone/>
              <a:defRPr sz="845"/>
            </a:lvl7pPr>
            <a:lvl8pPr marL="3002537" indent="0">
              <a:buNone/>
              <a:defRPr sz="845"/>
            </a:lvl8pPr>
            <a:lvl9pPr marL="3431471" indent="0">
              <a:buNone/>
              <a:defRPr sz="84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2844"/>
            <a:fld id="{AE9FA8F6-833D-E14F-A4AD-28FCB5FE560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18/11/2025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2844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2844"/>
            <a:fld id="{049B050D-71D5-A642-A87C-D42DAD2532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5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02"/>
            </a:lvl1pPr>
            <a:lvl2pPr marL="428934" indent="0">
              <a:buNone/>
              <a:defRPr sz="2627"/>
            </a:lvl2pPr>
            <a:lvl3pPr marL="857868" indent="0">
              <a:buNone/>
              <a:defRPr sz="2251"/>
            </a:lvl3pPr>
            <a:lvl4pPr marL="1286802" indent="0">
              <a:buNone/>
              <a:defRPr sz="1875"/>
            </a:lvl4pPr>
            <a:lvl5pPr marL="1715735" indent="0">
              <a:buNone/>
              <a:defRPr sz="1875"/>
            </a:lvl5pPr>
            <a:lvl6pPr marL="2144669" indent="0">
              <a:buNone/>
              <a:defRPr sz="1875"/>
            </a:lvl6pPr>
            <a:lvl7pPr marL="2573603" indent="0">
              <a:buNone/>
              <a:defRPr sz="1875"/>
            </a:lvl7pPr>
            <a:lvl8pPr marL="3002537" indent="0">
              <a:buNone/>
              <a:defRPr sz="1875"/>
            </a:lvl8pPr>
            <a:lvl9pPr marL="3431471" indent="0">
              <a:buNone/>
              <a:defRPr sz="1875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13"/>
            </a:lvl1pPr>
            <a:lvl2pPr marL="428934" indent="0">
              <a:buNone/>
              <a:defRPr sz="1126"/>
            </a:lvl2pPr>
            <a:lvl3pPr marL="857868" indent="0">
              <a:buNone/>
              <a:defRPr sz="938"/>
            </a:lvl3pPr>
            <a:lvl4pPr marL="1286802" indent="0">
              <a:buNone/>
              <a:defRPr sz="845"/>
            </a:lvl4pPr>
            <a:lvl5pPr marL="1715735" indent="0">
              <a:buNone/>
              <a:defRPr sz="845"/>
            </a:lvl5pPr>
            <a:lvl6pPr marL="2144669" indent="0">
              <a:buNone/>
              <a:defRPr sz="845"/>
            </a:lvl6pPr>
            <a:lvl7pPr marL="2573603" indent="0">
              <a:buNone/>
              <a:defRPr sz="845"/>
            </a:lvl7pPr>
            <a:lvl8pPr marL="3002537" indent="0">
              <a:buNone/>
              <a:defRPr sz="845"/>
            </a:lvl8pPr>
            <a:lvl9pPr marL="3431471" indent="0">
              <a:buNone/>
              <a:defRPr sz="84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2844"/>
            <a:fld id="{AE9FA8F6-833D-E14F-A4AD-28FCB5FE560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18/11/2025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2844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2844"/>
            <a:fld id="{049B050D-71D5-A642-A87C-D42DAD2532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5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2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1" y="6356357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2844"/>
            <a:fld id="{AE9FA8F6-833D-E14F-A4AD-28FCB5FE560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18/11/2025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1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2844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1" y="6356357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2844"/>
            <a:fld id="{049B050D-71D5-A642-A87C-D42DAD2532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42844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6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28934" rtl="0" eaLnBrk="1" latinLnBrk="0" hangingPunct="1">
        <a:spcBef>
          <a:spcPct val="0"/>
        </a:spcBef>
        <a:buNone/>
        <a:defRPr sz="41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700" indent="-321700" algn="l" defTabSz="428934" rtl="0" eaLnBrk="1" latinLnBrk="0" hangingPunct="1">
        <a:spcBef>
          <a:spcPct val="20000"/>
        </a:spcBef>
        <a:buFont typeface="Arial"/>
        <a:buChar char="•"/>
        <a:defRPr sz="3002" kern="1200">
          <a:solidFill>
            <a:schemeClr val="tx1"/>
          </a:solidFill>
          <a:latin typeface="+mn-lt"/>
          <a:ea typeface="+mn-ea"/>
          <a:cs typeface="+mn-cs"/>
        </a:defRPr>
      </a:lvl1pPr>
      <a:lvl2pPr marL="697019" indent="-268084" algn="l" defTabSz="428934" rtl="0" eaLnBrk="1" latinLnBrk="0" hangingPunct="1">
        <a:spcBef>
          <a:spcPct val="20000"/>
        </a:spcBef>
        <a:buFont typeface="Arial"/>
        <a:buChar char="–"/>
        <a:defRPr sz="2627" kern="1200">
          <a:solidFill>
            <a:schemeClr val="tx1"/>
          </a:solidFill>
          <a:latin typeface="+mn-lt"/>
          <a:ea typeface="+mn-ea"/>
          <a:cs typeface="+mn-cs"/>
        </a:defRPr>
      </a:lvl2pPr>
      <a:lvl3pPr marL="1072334" indent="-214466" algn="l" defTabSz="428934" rtl="0" eaLnBrk="1" latinLnBrk="0" hangingPunct="1">
        <a:spcBef>
          <a:spcPct val="20000"/>
        </a:spcBef>
        <a:buFont typeface="Arial"/>
        <a:buChar char="•"/>
        <a:defRPr sz="2251" kern="1200">
          <a:solidFill>
            <a:schemeClr val="tx1"/>
          </a:solidFill>
          <a:latin typeface="+mn-lt"/>
          <a:ea typeface="+mn-ea"/>
          <a:cs typeface="+mn-cs"/>
        </a:defRPr>
      </a:lvl3pPr>
      <a:lvl4pPr marL="1501268" indent="-214466" algn="l" defTabSz="428934" rtl="0" eaLnBrk="1" latinLnBrk="0" hangingPunct="1">
        <a:spcBef>
          <a:spcPct val="20000"/>
        </a:spcBef>
        <a:buFont typeface="Arial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30203" indent="-214466" algn="l" defTabSz="428934" rtl="0" eaLnBrk="1" latinLnBrk="0" hangingPunct="1">
        <a:spcBef>
          <a:spcPct val="20000"/>
        </a:spcBef>
        <a:buFont typeface="Arial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9136" indent="-214466" algn="l" defTabSz="428934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8071" indent="-214466" algn="l" defTabSz="428934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7003" indent="-214466" algn="l" defTabSz="428934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5938" indent="-214466" algn="l" defTabSz="428934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28934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28934" algn="l" defTabSz="428934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57868" algn="l" defTabSz="428934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86802" algn="l" defTabSz="428934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715735" algn="l" defTabSz="428934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144669" algn="l" defTabSz="428934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573603" algn="l" defTabSz="428934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3002537" algn="l" defTabSz="428934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431471" algn="l" defTabSz="428934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0277" y="2351440"/>
            <a:ext cx="8267525" cy="1907873"/>
          </a:xfrm>
          <a:prstGeom prst="rect">
            <a:avLst/>
          </a:prstGeom>
          <a:solidFill>
            <a:srgbClr val="700127"/>
          </a:solidFill>
        </p:spPr>
        <p:txBody>
          <a:bodyPr wrap="square" rtlCol="0">
            <a:spAutoFit/>
          </a:bodyPr>
          <a:lstStyle/>
          <a:p>
            <a:pPr algn="ctr" defTabSz="442844">
              <a:defRPr/>
            </a:pPr>
            <a:r>
              <a:rPr lang="es-ES" sz="6393" b="1" dirty="0">
                <a:solidFill>
                  <a:prstClr val="white"/>
                </a:solidFill>
                <a:latin typeface="Cambria" panose="02040503050406030204" pitchFamily="18" charset="0"/>
              </a:rPr>
              <a:t>1.1</a:t>
            </a:r>
          </a:p>
          <a:p>
            <a:pPr algn="ctr" defTabSz="442844">
              <a:defRPr/>
            </a:pPr>
            <a:r>
              <a:rPr lang="es-ES" sz="2712" dirty="0">
                <a:solidFill>
                  <a:prstClr val="white"/>
                </a:solidFill>
                <a:latin typeface="Cambria" panose="02040503050406030204" pitchFamily="18" charset="0"/>
              </a:rPr>
              <a:t>Anteproyecto de Ingresos y Egresos para el ejercicio fiscal 2025</a:t>
            </a:r>
            <a:endParaRPr lang="es-MX" sz="2712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440275" y="4350603"/>
            <a:ext cx="8228162" cy="0"/>
          </a:xfrm>
          <a:prstGeom prst="line">
            <a:avLst/>
          </a:prstGeom>
          <a:ln>
            <a:solidFill>
              <a:srgbClr val="BC96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440276" y="2243191"/>
            <a:ext cx="8228162" cy="0"/>
          </a:xfrm>
          <a:prstGeom prst="line">
            <a:avLst/>
          </a:prstGeom>
          <a:ln>
            <a:solidFill>
              <a:srgbClr val="BC96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156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1392D5-13F4-A842-8D3C-366160673B1D}"/>
              </a:ext>
            </a:extLst>
          </p:cNvPr>
          <p:cNvSpPr txBox="1"/>
          <p:nvPr/>
        </p:nvSpPr>
        <p:spPr>
          <a:xfrm>
            <a:off x="4207716" y="77655"/>
            <a:ext cx="4653463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28939">
              <a:defRPr/>
            </a:pPr>
            <a:r>
              <a:rPr lang="es-MX" sz="112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Asuntos que requieren la aprobación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570048C-BFB5-408F-8B57-61332F472D0E}"/>
              </a:ext>
            </a:extLst>
          </p:cNvPr>
          <p:cNvSpPr/>
          <p:nvPr/>
        </p:nvSpPr>
        <p:spPr>
          <a:xfrm>
            <a:off x="6977189" y="709288"/>
            <a:ext cx="1780558" cy="28550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2844">
              <a:defRPr/>
            </a:pPr>
            <a:r>
              <a:rPr lang="es-MX" sz="1743" dirty="0">
                <a:solidFill>
                  <a:prstClr val="white"/>
                </a:solidFill>
                <a:latin typeface="Cambria" panose="02040503050406030204" pitchFamily="18" charset="0"/>
              </a:rPr>
              <a:t>Capítulo 2000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3F09A63-A9B8-485B-8A94-B53AE97E4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827531"/>
              </p:ext>
            </p:extLst>
          </p:nvPr>
        </p:nvGraphicFramePr>
        <p:xfrm>
          <a:off x="311098" y="1116214"/>
          <a:ext cx="8487521" cy="2863895"/>
        </p:xfrm>
        <a:graphic>
          <a:graphicData uri="http://schemas.openxmlformats.org/drawingml/2006/table">
            <a:tbl>
              <a:tblPr/>
              <a:tblGrid>
                <a:gridCol w="284163">
                  <a:extLst>
                    <a:ext uri="{9D8B030D-6E8A-4147-A177-3AD203B41FA5}">
                      <a16:colId xmlns:a16="http://schemas.microsoft.com/office/drawing/2014/main" val="2157521244"/>
                    </a:ext>
                  </a:extLst>
                </a:gridCol>
                <a:gridCol w="1091299">
                  <a:extLst>
                    <a:ext uri="{9D8B030D-6E8A-4147-A177-3AD203B41FA5}">
                      <a16:colId xmlns:a16="http://schemas.microsoft.com/office/drawing/2014/main" val="2042144734"/>
                    </a:ext>
                  </a:extLst>
                </a:gridCol>
                <a:gridCol w="528320">
                  <a:extLst>
                    <a:ext uri="{9D8B030D-6E8A-4147-A177-3AD203B41FA5}">
                      <a16:colId xmlns:a16="http://schemas.microsoft.com/office/drawing/2014/main" val="2335473395"/>
                    </a:ext>
                  </a:extLst>
                </a:gridCol>
                <a:gridCol w="544049">
                  <a:extLst>
                    <a:ext uri="{9D8B030D-6E8A-4147-A177-3AD203B41FA5}">
                      <a16:colId xmlns:a16="http://schemas.microsoft.com/office/drawing/2014/main" val="3340683671"/>
                    </a:ext>
                  </a:extLst>
                </a:gridCol>
                <a:gridCol w="531513">
                  <a:extLst>
                    <a:ext uri="{9D8B030D-6E8A-4147-A177-3AD203B41FA5}">
                      <a16:colId xmlns:a16="http://schemas.microsoft.com/office/drawing/2014/main" val="3400894679"/>
                    </a:ext>
                  </a:extLst>
                </a:gridCol>
                <a:gridCol w="531513">
                  <a:extLst>
                    <a:ext uri="{9D8B030D-6E8A-4147-A177-3AD203B41FA5}">
                      <a16:colId xmlns:a16="http://schemas.microsoft.com/office/drawing/2014/main" val="374605155"/>
                    </a:ext>
                  </a:extLst>
                </a:gridCol>
                <a:gridCol w="531513">
                  <a:extLst>
                    <a:ext uri="{9D8B030D-6E8A-4147-A177-3AD203B41FA5}">
                      <a16:colId xmlns:a16="http://schemas.microsoft.com/office/drawing/2014/main" val="3056605191"/>
                    </a:ext>
                  </a:extLst>
                </a:gridCol>
                <a:gridCol w="531513">
                  <a:extLst>
                    <a:ext uri="{9D8B030D-6E8A-4147-A177-3AD203B41FA5}">
                      <a16:colId xmlns:a16="http://schemas.microsoft.com/office/drawing/2014/main" val="714166587"/>
                    </a:ext>
                  </a:extLst>
                </a:gridCol>
                <a:gridCol w="531513">
                  <a:extLst>
                    <a:ext uri="{9D8B030D-6E8A-4147-A177-3AD203B41FA5}">
                      <a16:colId xmlns:a16="http://schemas.microsoft.com/office/drawing/2014/main" val="2511758129"/>
                    </a:ext>
                  </a:extLst>
                </a:gridCol>
                <a:gridCol w="531513">
                  <a:extLst>
                    <a:ext uri="{9D8B030D-6E8A-4147-A177-3AD203B41FA5}">
                      <a16:colId xmlns:a16="http://schemas.microsoft.com/office/drawing/2014/main" val="521175814"/>
                    </a:ext>
                  </a:extLst>
                </a:gridCol>
                <a:gridCol w="531513">
                  <a:extLst>
                    <a:ext uri="{9D8B030D-6E8A-4147-A177-3AD203B41FA5}">
                      <a16:colId xmlns:a16="http://schemas.microsoft.com/office/drawing/2014/main" val="3218429247"/>
                    </a:ext>
                  </a:extLst>
                </a:gridCol>
                <a:gridCol w="617241">
                  <a:extLst>
                    <a:ext uri="{9D8B030D-6E8A-4147-A177-3AD203B41FA5}">
                      <a16:colId xmlns:a16="http://schemas.microsoft.com/office/drawing/2014/main" val="3064324226"/>
                    </a:ext>
                  </a:extLst>
                </a:gridCol>
                <a:gridCol w="531513">
                  <a:extLst>
                    <a:ext uri="{9D8B030D-6E8A-4147-A177-3AD203B41FA5}">
                      <a16:colId xmlns:a16="http://schemas.microsoft.com/office/drawing/2014/main" val="2494082889"/>
                    </a:ext>
                  </a:extLst>
                </a:gridCol>
                <a:gridCol w="531513">
                  <a:extLst>
                    <a:ext uri="{9D8B030D-6E8A-4147-A177-3AD203B41FA5}">
                      <a16:colId xmlns:a16="http://schemas.microsoft.com/office/drawing/2014/main" val="4273587936"/>
                    </a:ext>
                  </a:extLst>
                </a:gridCol>
                <a:gridCol w="638832">
                  <a:extLst>
                    <a:ext uri="{9D8B030D-6E8A-4147-A177-3AD203B41FA5}">
                      <a16:colId xmlns:a16="http://schemas.microsoft.com/office/drawing/2014/main" val="2029969994"/>
                    </a:ext>
                  </a:extLst>
                </a:gridCol>
              </a:tblGrid>
              <a:tr h="2073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Cuenta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Febrero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Marzo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Abril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Mayo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Junio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Julio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Septiembre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Octubre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Noviembre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Diciembre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16345"/>
                  </a:ext>
                </a:extLst>
              </a:tr>
              <a:tr h="28173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600" dirty="0">
                          <a:latin typeface="+mn-lt"/>
                        </a:rPr>
                        <a:t>Materiales de administración, emisión de documentos y artículos oficiale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$1,753,216.66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$1,899,317.96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$1,314,912.43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$876,608.29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$14,610,138.22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963392"/>
                  </a:ext>
                </a:extLst>
              </a:tr>
              <a:tr h="2158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600" dirty="0">
                          <a:latin typeface="+mn-lt"/>
                        </a:rPr>
                        <a:t>Alimentos y utensilios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$340,903.22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$584,405.55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$389,603.68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$340,903.22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$633,105.99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$389,603.68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$340,903.22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$389,603.68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$438,304.14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$340,903.22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$292,202.76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$389,603.68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$4,870,046.04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719825"/>
                  </a:ext>
                </a:extLst>
              </a:tr>
              <a:tr h="252309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600" dirty="0">
                          <a:latin typeface="+mn-lt"/>
                        </a:rPr>
                        <a:t>Materiales y artículos de construcción y de reparación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$852,258.05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$1,461,013.89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$974,009.21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$852,258.05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$1,582,764.96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$974,009.21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$852,258.05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$974,009.21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$1,095,760.36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$852,258.05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$730,506.90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$974,009.21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$12,175,115.15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230923"/>
                  </a:ext>
                </a:extLst>
              </a:tr>
              <a:tr h="3784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600" dirty="0">
                          <a:latin typeface="+mn-lt"/>
                        </a:rPr>
                        <a:t>Productos químicos, farmacéuticos y de laboratorio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$511,354.83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$876,608.33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$584,405.52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$511,354.83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$949,658.98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$584,405.52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$511,354.83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$584,405.52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$657,456.21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$511,354.83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$438,304.14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$584,405.52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$7,305,069.06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171879"/>
                  </a:ext>
                </a:extLst>
              </a:tr>
              <a:tr h="3784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600" dirty="0">
                          <a:latin typeface="+mn-lt"/>
                        </a:rPr>
                        <a:t>Combustibles, lubricantes y aditivos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$340,903.22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$584,405.55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$389,603.68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$340,903.22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$633,105.99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$389,603.68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$340,903.22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$389,603.68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$438,304.14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$340,903.22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$292,202.76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$389,603.68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$4,870,046.04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979684"/>
                  </a:ext>
                </a:extLst>
              </a:tr>
              <a:tr h="5258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600" dirty="0">
                          <a:latin typeface="+mn-lt"/>
                        </a:rPr>
                        <a:t>Vestuario, blancos, prendas de protección y artículos deportivos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$170,451.61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$292,202.78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$194,801.84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$170,451.61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$316,552.99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$194,801.84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$170,451.61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$194,801.84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$219,152.07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$170,451.61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$146,101.38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$194,801.84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$2,435,023.02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963602"/>
                  </a:ext>
                </a:extLst>
              </a:tr>
              <a:tr h="3784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600" dirty="0">
                          <a:latin typeface="+mn-lt"/>
                        </a:rPr>
                        <a:t>Herramientas, refacciones y accesorios menores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$170,451.61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$292,202.78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$194,801.84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$170,451.61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$316,552.99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$194,801.84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$170,451.61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$194,801.84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$219,152.07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$170,451.61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$146,101.38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$194,801.84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$2,435,023.02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845639"/>
                  </a:ext>
                </a:extLst>
              </a:tr>
              <a:tr h="24356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capítulo 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$3,409,032.22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$5,844,055.24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$3,896,036.83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$3,409,032.22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$6,331,059.85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$3,896,036.83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$3,409,032.22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$3,896,036.83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$4,383,041.43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$3,409,032.22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$2,922,027.62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$3,896,036.83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$48,700,460.35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756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530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1392D5-13F4-A842-8D3C-366160673B1D}"/>
              </a:ext>
            </a:extLst>
          </p:cNvPr>
          <p:cNvSpPr txBox="1"/>
          <p:nvPr/>
        </p:nvSpPr>
        <p:spPr>
          <a:xfrm>
            <a:off x="4207716" y="254658"/>
            <a:ext cx="4653463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28939">
              <a:defRPr/>
            </a:pPr>
            <a:r>
              <a:rPr lang="es-MX" sz="112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Asuntos que requieren la aprobación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EDA9473-FA99-4A20-A92C-2B52CADBB808}"/>
              </a:ext>
            </a:extLst>
          </p:cNvPr>
          <p:cNvSpPr/>
          <p:nvPr/>
        </p:nvSpPr>
        <p:spPr>
          <a:xfrm>
            <a:off x="6823838" y="776881"/>
            <a:ext cx="1780558" cy="28550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2844">
              <a:defRPr/>
            </a:pPr>
            <a:r>
              <a:rPr lang="es-MX" sz="1743" dirty="0">
                <a:solidFill>
                  <a:prstClr val="white"/>
                </a:solidFill>
                <a:latin typeface="Cambria" panose="02040503050406030204" pitchFamily="18" charset="0"/>
              </a:rPr>
              <a:t>Capítulo 3000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ECDD1F1-A0E4-87A4-B2A1-119D32238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077681"/>
              </p:ext>
            </p:extLst>
          </p:nvPr>
        </p:nvGraphicFramePr>
        <p:xfrm>
          <a:off x="189512" y="1239321"/>
          <a:ext cx="8766528" cy="2797144"/>
        </p:xfrm>
        <a:graphic>
          <a:graphicData uri="http://schemas.openxmlformats.org/drawingml/2006/table">
            <a:tbl>
              <a:tblPr/>
              <a:tblGrid>
                <a:gridCol w="347792">
                  <a:extLst>
                    <a:ext uri="{9D8B030D-6E8A-4147-A177-3AD203B41FA5}">
                      <a16:colId xmlns:a16="http://schemas.microsoft.com/office/drawing/2014/main" val="1361494992"/>
                    </a:ext>
                  </a:extLst>
                </a:gridCol>
                <a:gridCol w="829475">
                  <a:extLst>
                    <a:ext uri="{9D8B030D-6E8A-4147-A177-3AD203B41FA5}">
                      <a16:colId xmlns:a16="http://schemas.microsoft.com/office/drawing/2014/main" val="2721938605"/>
                    </a:ext>
                  </a:extLst>
                </a:gridCol>
                <a:gridCol w="572158">
                  <a:extLst>
                    <a:ext uri="{9D8B030D-6E8A-4147-A177-3AD203B41FA5}">
                      <a16:colId xmlns:a16="http://schemas.microsoft.com/office/drawing/2014/main" val="3631174643"/>
                    </a:ext>
                  </a:extLst>
                </a:gridCol>
                <a:gridCol w="596999">
                  <a:extLst>
                    <a:ext uri="{9D8B030D-6E8A-4147-A177-3AD203B41FA5}">
                      <a16:colId xmlns:a16="http://schemas.microsoft.com/office/drawing/2014/main" val="1129167"/>
                    </a:ext>
                  </a:extLst>
                </a:gridCol>
                <a:gridCol w="591312">
                  <a:extLst>
                    <a:ext uri="{9D8B030D-6E8A-4147-A177-3AD203B41FA5}">
                      <a16:colId xmlns:a16="http://schemas.microsoft.com/office/drawing/2014/main" val="1603821832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3461523502"/>
                    </a:ext>
                  </a:extLst>
                </a:gridCol>
                <a:gridCol w="573024">
                  <a:extLst>
                    <a:ext uri="{9D8B030D-6E8A-4147-A177-3AD203B41FA5}">
                      <a16:colId xmlns:a16="http://schemas.microsoft.com/office/drawing/2014/main" val="173175752"/>
                    </a:ext>
                  </a:extLst>
                </a:gridCol>
                <a:gridCol w="570235">
                  <a:extLst>
                    <a:ext uri="{9D8B030D-6E8A-4147-A177-3AD203B41FA5}">
                      <a16:colId xmlns:a16="http://schemas.microsoft.com/office/drawing/2014/main" val="2622739584"/>
                    </a:ext>
                  </a:extLst>
                </a:gridCol>
                <a:gridCol w="584633">
                  <a:extLst>
                    <a:ext uri="{9D8B030D-6E8A-4147-A177-3AD203B41FA5}">
                      <a16:colId xmlns:a16="http://schemas.microsoft.com/office/drawing/2014/main" val="3408612411"/>
                    </a:ext>
                  </a:extLst>
                </a:gridCol>
                <a:gridCol w="584633">
                  <a:extLst>
                    <a:ext uri="{9D8B030D-6E8A-4147-A177-3AD203B41FA5}">
                      <a16:colId xmlns:a16="http://schemas.microsoft.com/office/drawing/2014/main" val="2780188054"/>
                    </a:ext>
                  </a:extLst>
                </a:gridCol>
                <a:gridCol w="564787">
                  <a:extLst>
                    <a:ext uri="{9D8B030D-6E8A-4147-A177-3AD203B41FA5}">
                      <a16:colId xmlns:a16="http://schemas.microsoft.com/office/drawing/2014/main" val="4261517463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1088856692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1536462754"/>
                    </a:ext>
                  </a:extLst>
                </a:gridCol>
                <a:gridCol w="574040">
                  <a:extLst>
                    <a:ext uri="{9D8B030D-6E8A-4147-A177-3AD203B41FA5}">
                      <a16:colId xmlns:a16="http://schemas.microsoft.com/office/drawing/2014/main" val="680500215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823338149"/>
                    </a:ext>
                  </a:extLst>
                </a:gridCol>
              </a:tblGrid>
              <a:tr h="273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Cuenta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Febrero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Marzo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Abril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Mayo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Junio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Julio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Septiembre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Octubre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Noviembre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Diciembre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60408"/>
                  </a:ext>
                </a:extLst>
              </a:tr>
              <a:tr h="130422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600" dirty="0">
                          <a:latin typeface="+mn-lt"/>
                        </a:rPr>
                        <a:t>Servicios básicos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$2,045,419.33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$3,506,433.15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$2,337,622.10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$2,045,419.33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$3,798,635.91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$2,337,622.10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$2,045,419.33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$2,337,622.10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$2,629,824.86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$2,045,419.33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$1,753,216.57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$2,337,622.10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$29,220,276.21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100115"/>
                  </a:ext>
                </a:extLst>
              </a:tr>
              <a:tr h="164420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600" dirty="0">
                          <a:latin typeface="+mn-lt"/>
                        </a:rPr>
                        <a:t>Servicios de arrendamiento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$1,753,216.57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$1,899,317.96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$1,314,912.43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$876,608.29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$14,610,138.13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243218"/>
                  </a:ext>
                </a:extLst>
              </a:tr>
              <a:tr h="17224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dirty="0">
                          <a:latin typeface="+mn-lt"/>
                        </a:rPr>
                        <a:t>Servicios profesionales, científicos, técnicos y otros servicios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$2,556,774.17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$4,383,041.43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$2,922,027.62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$2,556,774.17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$4,748,294.89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$2,922,027.62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$2,556,774.17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$2,922,027.62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$3,287,280.68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$2,556,774.17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$2,191,520.72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$2,922,027.62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$36,525,344.88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715237"/>
                  </a:ext>
                </a:extLst>
              </a:tr>
              <a:tr h="313179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600" dirty="0">
                          <a:latin typeface="+mn-lt"/>
                        </a:rPr>
                        <a:t>Servicios financieros, bancarios y comerciales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$1,753,216.57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$1,899,317.96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$1,314,912.43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$876,608.29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$14,610,138.13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608875"/>
                  </a:ext>
                </a:extLst>
              </a:tr>
              <a:tr h="17224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dirty="0">
                          <a:latin typeface="+mn-lt"/>
                        </a:rPr>
                        <a:t>Servicios de instalación, reparación, mantenimiento y conservación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$1,534,064.50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$2,629,824.86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$1,753,216.57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$1,534,064.50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$2,848,976.93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$1,753,216.57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$1,534,064.50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$1,753,216.57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$1,972,368.64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$1,534,064.50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$1,314,912.43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$1,753,216.57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$21,915,207.14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312675"/>
                  </a:ext>
                </a:extLst>
              </a:tr>
              <a:tr h="156590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dirty="0">
                          <a:latin typeface="+mn-lt"/>
                        </a:rPr>
                        <a:t>Servicios de comunicación social y publicidad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$511,354.83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$876,608.29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$584,405.52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$511,354.83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$949,658.98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$584,405.52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$511,354.83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$584,405.52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$657,456.21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$511,354.83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$438,304.14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$584,405.52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$7,305,069.02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01373"/>
                  </a:ext>
                </a:extLst>
              </a:tr>
              <a:tr h="385024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600" dirty="0">
                          <a:latin typeface="+mn-lt"/>
                        </a:rPr>
                        <a:t>Servicios de traslado y viáticos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$1,753,216.57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$1,899,317.96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$1,314,912.43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$876,608.29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$14,610,138.13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498033"/>
                  </a:ext>
                </a:extLst>
              </a:tr>
              <a:tr h="241335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600" dirty="0">
                          <a:latin typeface="+mn-lt"/>
                        </a:rPr>
                        <a:t>Servicios oficiales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$306,812.90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$525,964.97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$350,643.32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$306,812.90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$569,795.39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$350,643.32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$306,812.90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$350,643.32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$394,473.73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$306,812.90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$262,982.49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$350,643.32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$4,383,041.46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510854"/>
                  </a:ext>
                </a:extLst>
              </a:tr>
              <a:tr h="410916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600" dirty="0">
                          <a:latin typeface="+mn-lt"/>
                        </a:rPr>
                        <a:t>Otros servicios generales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$204,541.93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$350,643.32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$233,762.21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$204,541.93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$379,863.59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$233,762.21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$204,541.93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$233,762.21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$262,982.49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$204,541.93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$175,321.66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$233,762.21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$2,922,027.62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834976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0FDFA6AB-01BB-DE7B-9559-4AF2B837D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917488"/>
              </p:ext>
            </p:extLst>
          </p:nvPr>
        </p:nvGraphicFramePr>
        <p:xfrm>
          <a:off x="193040" y="4036465"/>
          <a:ext cx="8761448" cy="369499"/>
        </p:xfrm>
        <a:graphic>
          <a:graphicData uri="http://schemas.openxmlformats.org/drawingml/2006/table">
            <a:tbl>
              <a:tblPr/>
              <a:tblGrid>
                <a:gridCol w="1173480">
                  <a:extLst>
                    <a:ext uri="{9D8B030D-6E8A-4147-A177-3AD203B41FA5}">
                      <a16:colId xmlns:a16="http://schemas.microsoft.com/office/drawing/2014/main" val="1361494992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3631174643"/>
                    </a:ext>
                  </a:extLst>
                </a:gridCol>
                <a:gridCol w="594137">
                  <a:extLst>
                    <a:ext uri="{9D8B030D-6E8A-4147-A177-3AD203B41FA5}">
                      <a16:colId xmlns:a16="http://schemas.microsoft.com/office/drawing/2014/main" val="1129167"/>
                    </a:ext>
                  </a:extLst>
                </a:gridCol>
                <a:gridCol w="584684">
                  <a:extLst>
                    <a:ext uri="{9D8B030D-6E8A-4147-A177-3AD203B41FA5}">
                      <a16:colId xmlns:a16="http://schemas.microsoft.com/office/drawing/2014/main" val="1603821832"/>
                    </a:ext>
                  </a:extLst>
                </a:gridCol>
                <a:gridCol w="584684">
                  <a:extLst>
                    <a:ext uri="{9D8B030D-6E8A-4147-A177-3AD203B41FA5}">
                      <a16:colId xmlns:a16="http://schemas.microsoft.com/office/drawing/2014/main" val="3461523502"/>
                    </a:ext>
                  </a:extLst>
                </a:gridCol>
                <a:gridCol w="584684">
                  <a:extLst>
                    <a:ext uri="{9D8B030D-6E8A-4147-A177-3AD203B41FA5}">
                      <a16:colId xmlns:a16="http://schemas.microsoft.com/office/drawing/2014/main" val="173175752"/>
                    </a:ext>
                  </a:extLst>
                </a:gridCol>
                <a:gridCol w="584684">
                  <a:extLst>
                    <a:ext uri="{9D8B030D-6E8A-4147-A177-3AD203B41FA5}">
                      <a16:colId xmlns:a16="http://schemas.microsoft.com/office/drawing/2014/main" val="2622739584"/>
                    </a:ext>
                  </a:extLst>
                </a:gridCol>
                <a:gridCol w="584684">
                  <a:extLst>
                    <a:ext uri="{9D8B030D-6E8A-4147-A177-3AD203B41FA5}">
                      <a16:colId xmlns:a16="http://schemas.microsoft.com/office/drawing/2014/main" val="3408612411"/>
                    </a:ext>
                  </a:extLst>
                </a:gridCol>
                <a:gridCol w="557376">
                  <a:extLst>
                    <a:ext uri="{9D8B030D-6E8A-4147-A177-3AD203B41FA5}">
                      <a16:colId xmlns:a16="http://schemas.microsoft.com/office/drawing/2014/main" val="2780188054"/>
                    </a:ext>
                  </a:extLst>
                </a:gridCol>
                <a:gridCol w="576795">
                  <a:extLst>
                    <a:ext uri="{9D8B030D-6E8A-4147-A177-3AD203B41FA5}">
                      <a16:colId xmlns:a16="http://schemas.microsoft.com/office/drawing/2014/main" val="4261517463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1088856692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1536462754"/>
                    </a:ext>
                  </a:extLst>
                </a:gridCol>
                <a:gridCol w="574040">
                  <a:extLst>
                    <a:ext uri="{9D8B030D-6E8A-4147-A177-3AD203B41FA5}">
                      <a16:colId xmlns:a16="http://schemas.microsoft.com/office/drawing/2014/main" val="680500215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823338149"/>
                    </a:ext>
                  </a:extLst>
                </a:gridCol>
              </a:tblGrid>
              <a:tr h="3694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capítulo 3000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$10,227,096.67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$17,532,165.73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$11,688,110.48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$10,227,096.67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$18,993,179.54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$11,688,110.48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$10,227,096.67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$11,688,110.48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$13,149,124.29 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$10,227,096.67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$8,766,082.86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$11,688,110.48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$146,101,381.05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503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721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1392D5-13F4-A842-8D3C-366160673B1D}"/>
              </a:ext>
            </a:extLst>
          </p:cNvPr>
          <p:cNvSpPr txBox="1"/>
          <p:nvPr/>
        </p:nvSpPr>
        <p:spPr>
          <a:xfrm>
            <a:off x="4207716" y="254658"/>
            <a:ext cx="4653463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28939">
              <a:defRPr/>
            </a:pPr>
            <a:r>
              <a:rPr lang="es-MX" sz="112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Asuntos que requieren la aprobación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3760F4A-B42D-4FC3-B143-6F3309662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003073"/>
              </p:ext>
            </p:extLst>
          </p:nvPr>
        </p:nvGraphicFramePr>
        <p:xfrm>
          <a:off x="143671" y="1847460"/>
          <a:ext cx="8797490" cy="1703576"/>
        </p:xfrm>
        <a:graphic>
          <a:graphicData uri="http://schemas.openxmlformats.org/drawingml/2006/table">
            <a:tbl>
              <a:tblPr/>
              <a:tblGrid>
                <a:gridCol w="360657">
                  <a:extLst>
                    <a:ext uri="{9D8B030D-6E8A-4147-A177-3AD203B41FA5}">
                      <a16:colId xmlns:a16="http://schemas.microsoft.com/office/drawing/2014/main" val="1361494992"/>
                    </a:ext>
                  </a:extLst>
                </a:gridCol>
                <a:gridCol w="860159">
                  <a:extLst>
                    <a:ext uri="{9D8B030D-6E8A-4147-A177-3AD203B41FA5}">
                      <a16:colId xmlns:a16="http://schemas.microsoft.com/office/drawing/2014/main" val="2721938605"/>
                    </a:ext>
                  </a:extLst>
                </a:gridCol>
                <a:gridCol w="606260">
                  <a:extLst>
                    <a:ext uri="{9D8B030D-6E8A-4147-A177-3AD203B41FA5}">
                      <a16:colId xmlns:a16="http://schemas.microsoft.com/office/drawing/2014/main" val="3631174643"/>
                    </a:ext>
                  </a:extLst>
                </a:gridCol>
                <a:gridCol w="606260">
                  <a:extLst>
                    <a:ext uri="{9D8B030D-6E8A-4147-A177-3AD203B41FA5}">
                      <a16:colId xmlns:a16="http://schemas.microsoft.com/office/drawing/2014/main" val="1129167"/>
                    </a:ext>
                  </a:extLst>
                </a:gridCol>
                <a:gridCol w="547090">
                  <a:extLst>
                    <a:ext uri="{9D8B030D-6E8A-4147-A177-3AD203B41FA5}">
                      <a16:colId xmlns:a16="http://schemas.microsoft.com/office/drawing/2014/main" val="1603821832"/>
                    </a:ext>
                  </a:extLst>
                </a:gridCol>
                <a:gridCol w="606260">
                  <a:extLst>
                    <a:ext uri="{9D8B030D-6E8A-4147-A177-3AD203B41FA5}">
                      <a16:colId xmlns:a16="http://schemas.microsoft.com/office/drawing/2014/main" val="3461523502"/>
                    </a:ext>
                  </a:extLst>
                </a:gridCol>
                <a:gridCol w="606260">
                  <a:extLst>
                    <a:ext uri="{9D8B030D-6E8A-4147-A177-3AD203B41FA5}">
                      <a16:colId xmlns:a16="http://schemas.microsoft.com/office/drawing/2014/main" val="173175752"/>
                    </a:ext>
                  </a:extLst>
                </a:gridCol>
                <a:gridCol w="606260">
                  <a:extLst>
                    <a:ext uri="{9D8B030D-6E8A-4147-A177-3AD203B41FA5}">
                      <a16:colId xmlns:a16="http://schemas.microsoft.com/office/drawing/2014/main" val="2622739584"/>
                    </a:ext>
                  </a:extLst>
                </a:gridCol>
                <a:gridCol w="606260">
                  <a:extLst>
                    <a:ext uri="{9D8B030D-6E8A-4147-A177-3AD203B41FA5}">
                      <a16:colId xmlns:a16="http://schemas.microsoft.com/office/drawing/2014/main" val="3408612411"/>
                    </a:ext>
                  </a:extLst>
                </a:gridCol>
                <a:gridCol w="606260">
                  <a:extLst>
                    <a:ext uri="{9D8B030D-6E8A-4147-A177-3AD203B41FA5}">
                      <a16:colId xmlns:a16="http://schemas.microsoft.com/office/drawing/2014/main" val="2780188054"/>
                    </a:ext>
                  </a:extLst>
                </a:gridCol>
                <a:gridCol w="550203">
                  <a:extLst>
                    <a:ext uri="{9D8B030D-6E8A-4147-A177-3AD203B41FA5}">
                      <a16:colId xmlns:a16="http://schemas.microsoft.com/office/drawing/2014/main" val="4261517463"/>
                    </a:ext>
                  </a:extLst>
                </a:gridCol>
                <a:gridCol w="538970">
                  <a:extLst>
                    <a:ext uri="{9D8B030D-6E8A-4147-A177-3AD203B41FA5}">
                      <a16:colId xmlns:a16="http://schemas.microsoft.com/office/drawing/2014/main" val="1088856692"/>
                    </a:ext>
                  </a:extLst>
                </a:gridCol>
                <a:gridCol w="559019">
                  <a:extLst>
                    <a:ext uri="{9D8B030D-6E8A-4147-A177-3AD203B41FA5}">
                      <a16:colId xmlns:a16="http://schemas.microsoft.com/office/drawing/2014/main" val="1536462754"/>
                    </a:ext>
                  </a:extLst>
                </a:gridCol>
                <a:gridCol w="547931">
                  <a:extLst>
                    <a:ext uri="{9D8B030D-6E8A-4147-A177-3AD203B41FA5}">
                      <a16:colId xmlns:a16="http://schemas.microsoft.com/office/drawing/2014/main" val="680500215"/>
                    </a:ext>
                  </a:extLst>
                </a:gridCol>
                <a:gridCol w="589641">
                  <a:extLst>
                    <a:ext uri="{9D8B030D-6E8A-4147-A177-3AD203B41FA5}">
                      <a16:colId xmlns:a16="http://schemas.microsoft.com/office/drawing/2014/main" val="823338149"/>
                    </a:ext>
                  </a:extLst>
                </a:gridCol>
              </a:tblGrid>
              <a:tr h="1944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Cuenta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Febrero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Marzo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Abril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Mayo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Junio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Julio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Septiembre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Octubre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Noviembre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Diciembre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60408"/>
                  </a:ext>
                </a:extLst>
              </a:tr>
              <a:tr h="360359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dirty="0">
                          <a:latin typeface="+mn-lt"/>
                        </a:rPr>
                        <a:t>Subsidios y subvenciones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$14,317,935.35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$24,545,032.01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$16,363,354.68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$14,317,935.35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$26,590,451.35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$16,363,354.68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$14,317,935.35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$16,363,354.68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$18,408,773.99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$14,317,935.35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$12,272,516.01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$16,363,354.68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$204,541,933.47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42209"/>
                  </a:ext>
                </a:extLst>
              </a:tr>
              <a:tr h="255722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dirty="0">
                          <a:latin typeface="+mn-lt"/>
                        </a:rPr>
                        <a:t>Ayudas sociales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$4,090,838.67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$7,012,866.29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$4,675,244.19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$4,090,838.67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$7,597,271.81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$4,675,244.19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$4,090,838.67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$4,675,244.19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$5,259,649.72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$4,090,838.67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$3,506,433.15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$4,675,244.19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$58,440,552.41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607814"/>
                  </a:ext>
                </a:extLst>
              </a:tr>
              <a:tr h="30221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dirty="0">
                          <a:latin typeface="+mn-lt"/>
                        </a:rPr>
                        <a:t>Donativos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$1,753,216.57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$1,899,317.95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$1,314,912.43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$876,608.29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$2,922,027.62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$14,610,138.11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816100"/>
                  </a:ext>
                </a:extLst>
              </a:tr>
              <a:tr h="333214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dirty="0">
                          <a:latin typeface="+mn-lt"/>
                        </a:rPr>
                        <a:t>Transferencias al exterior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$1,753,216.57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$1,899,317.95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$1,314,912.43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$876,608.29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$2,922,027.62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$14,610,138.11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842905"/>
                  </a:ext>
                </a:extLst>
              </a:tr>
              <a:tr h="2576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capítulo 4000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$20,454,193.35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$35,064,331.45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$23,376,220.97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$20,454,193.35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$37,986,359.07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$23,376,220.97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$20,454,193.35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$23,376,220.97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$26,298,248.59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$20,454,193.35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$17,532,165.73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$23,376,220.97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$292,202,762.10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736985"/>
                  </a:ext>
                </a:extLst>
              </a:tr>
            </a:tbl>
          </a:graphicData>
        </a:graphic>
      </p:graphicFrame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AD370A3-A19B-4BB5-B667-6DD405BEA899}"/>
              </a:ext>
            </a:extLst>
          </p:cNvPr>
          <p:cNvSpPr/>
          <p:nvPr/>
        </p:nvSpPr>
        <p:spPr>
          <a:xfrm>
            <a:off x="6933404" y="1279843"/>
            <a:ext cx="1780558" cy="28550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2844">
              <a:defRPr/>
            </a:pPr>
            <a:r>
              <a:rPr lang="es-MX" sz="1743" dirty="0">
                <a:solidFill>
                  <a:prstClr val="white"/>
                </a:solidFill>
                <a:latin typeface="Cambria" panose="02040503050406030204" pitchFamily="18" charset="0"/>
              </a:rPr>
              <a:t>Capítulo 4000</a:t>
            </a:r>
          </a:p>
        </p:txBody>
      </p:sp>
    </p:spTree>
    <p:extLst>
      <p:ext uri="{BB962C8B-B14F-4D97-AF65-F5344CB8AC3E}">
        <p14:creationId xmlns:p14="http://schemas.microsoft.com/office/powerpoint/2010/main" val="609532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0277" y="2351440"/>
            <a:ext cx="8267525" cy="1907873"/>
          </a:xfrm>
          <a:prstGeom prst="rect">
            <a:avLst/>
          </a:prstGeom>
          <a:solidFill>
            <a:srgbClr val="700127"/>
          </a:solidFill>
        </p:spPr>
        <p:txBody>
          <a:bodyPr wrap="square" rtlCol="0">
            <a:spAutoFit/>
          </a:bodyPr>
          <a:lstStyle/>
          <a:p>
            <a:pPr algn="ctr" defTabSz="442844">
              <a:defRPr/>
            </a:pPr>
            <a:r>
              <a:rPr lang="es-ES" sz="6393" b="1" dirty="0">
                <a:solidFill>
                  <a:prstClr val="white"/>
                </a:solidFill>
                <a:latin typeface="Cambria" panose="02040503050406030204" pitchFamily="18" charset="0"/>
              </a:rPr>
              <a:t>1.2</a:t>
            </a:r>
          </a:p>
          <a:p>
            <a:pPr algn="ctr" defTabSz="442844"/>
            <a:r>
              <a:rPr lang="es-MX" sz="2712" dirty="0">
                <a:solidFill>
                  <a:prstClr val="white"/>
                </a:solidFill>
                <a:latin typeface="Cambria" panose="02040503050406030204" pitchFamily="18" charset="0"/>
              </a:rPr>
              <a:t>Anteproyecto del Programa Operativo Anual (POA) para el ejercicio fiscal 2020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479639" y="4370507"/>
            <a:ext cx="8228162" cy="0"/>
          </a:xfrm>
          <a:prstGeom prst="line">
            <a:avLst/>
          </a:prstGeom>
          <a:ln>
            <a:solidFill>
              <a:srgbClr val="BC96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440276" y="2243191"/>
            <a:ext cx="8228162" cy="0"/>
          </a:xfrm>
          <a:prstGeom prst="line">
            <a:avLst/>
          </a:prstGeom>
          <a:ln>
            <a:solidFill>
              <a:srgbClr val="BC96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66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1392D5-13F4-A842-8D3C-366160673B1D}"/>
              </a:ext>
            </a:extLst>
          </p:cNvPr>
          <p:cNvSpPr txBox="1"/>
          <p:nvPr/>
        </p:nvSpPr>
        <p:spPr>
          <a:xfrm>
            <a:off x="4207716" y="254658"/>
            <a:ext cx="4653463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28939">
              <a:defRPr/>
            </a:pPr>
            <a:r>
              <a:rPr lang="es-MX" sz="112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Asuntos que requieren la aprobación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F6B377-C3AA-4F06-AC26-32DBBCB12038}"/>
              </a:ext>
            </a:extLst>
          </p:cNvPr>
          <p:cNvSpPr txBox="1"/>
          <p:nvPr/>
        </p:nvSpPr>
        <p:spPr>
          <a:xfrm>
            <a:off x="290946" y="730706"/>
            <a:ext cx="8681200" cy="626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2844">
              <a:defRPr/>
            </a:pPr>
            <a:r>
              <a:rPr lang="es-MX" sz="1743" b="1" dirty="0">
                <a:solidFill>
                  <a:srgbClr val="F79646">
                    <a:lumMod val="50000"/>
                  </a:srgbClr>
                </a:solidFill>
                <a:latin typeface="Cambria" panose="02040503050406030204" pitchFamily="18" charset="0"/>
              </a:rPr>
              <a:t>Anteproyecto del Programa Operativo Anual (POA) del Ingreso y Egreso del ejercicio fiscal 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221031-1B93-48BF-9569-8EC01B769DA6}"/>
              </a:ext>
            </a:extLst>
          </p:cNvPr>
          <p:cNvSpPr txBox="1"/>
          <p:nvPr/>
        </p:nvSpPr>
        <p:spPr>
          <a:xfrm>
            <a:off x="171854" y="1216670"/>
            <a:ext cx="88002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42844">
              <a:defRPr/>
            </a:pPr>
            <a:r>
              <a:rPr lang="es-MX" sz="1600" dirty="0">
                <a:solidFill>
                  <a:prstClr val="black"/>
                </a:solidFill>
                <a:latin typeface="Cambria" panose="02040503050406030204" pitchFamily="18" charset="0"/>
              </a:rPr>
              <a:t>Más del 50% del presupuesto total se concentra en dos grandes rubros: servicios personales y transferencias y apoyos, lo cual es consistente con la naturaleza operativa y social del gasto. Los servicios personales (1000) representan la estructura básica del organismo y muestran un ejercicio del 99%, evidenciando continuidad administrativa y estabilidad laboral. Por su parte, las transferencias, subsidios y ayudas (4000) alcanzan un ejercicio del 95%, reflejando una ejecución efectiva de programas y apoyos destinados a la población. El gasto en materiales y suministros (2000) y servicios generales (3000) es proporcionalmente menor, y aunque ambos mantienen niveles sólidos de ejecución (85% y 90%, respectivamente), son los rubros donde se concentra la mayor parte del recurso aún disponible. Esto sugiere que las economías o subejercicios provienen principalmente de procesos administrativos, compras o servicios que no se completaron antes del cierre del periodo.</a:t>
            </a:r>
          </a:p>
          <a:p>
            <a:pPr algn="just" defTabSz="442844">
              <a:defRPr/>
            </a:pPr>
            <a:endParaRPr lang="es-MX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 defTabSz="442844">
              <a:defRPr/>
            </a:pPr>
            <a:r>
              <a:rPr lang="es-MX" sz="1600" dirty="0">
                <a:solidFill>
                  <a:prstClr val="black"/>
                </a:solidFill>
                <a:latin typeface="Cambria" panose="02040503050406030204" pitchFamily="18" charset="0"/>
              </a:rPr>
              <a:t>Balance general</a:t>
            </a:r>
          </a:p>
          <a:p>
            <a:pPr algn="just" defTabSz="442844">
              <a:defRPr/>
            </a:pPr>
            <a:r>
              <a:rPr lang="es-MX" sz="1600" dirty="0">
                <a:solidFill>
                  <a:prstClr val="black"/>
                </a:solidFill>
                <a:latin typeface="Cambria" panose="02040503050406030204" pitchFamily="18" charset="0"/>
              </a:rPr>
              <a:t>Presupuesto total aprobado: $974,009,207.00</a:t>
            </a:r>
          </a:p>
          <a:p>
            <a:pPr algn="just" defTabSz="442844">
              <a:defRPr/>
            </a:pPr>
            <a:r>
              <a:rPr lang="es-MX" sz="1600" dirty="0">
                <a:solidFill>
                  <a:prstClr val="black"/>
                </a:solidFill>
                <a:latin typeface="Cambria" panose="02040503050406030204" pitchFamily="18" charset="0"/>
              </a:rPr>
              <a:t>Ejercido: $932,613,815.71 </a:t>
            </a:r>
          </a:p>
          <a:p>
            <a:pPr algn="just" defTabSz="442844">
              <a:defRPr/>
            </a:pPr>
            <a:r>
              <a:rPr lang="es-MX" sz="1600" dirty="0">
                <a:solidFill>
                  <a:prstClr val="black"/>
                </a:solidFill>
                <a:latin typeface="Cambria" panose="02040503050406030204" pitchFamily="18" charset="0"/>
              </a:rPr>
              <a:t>Disponible por ejercer: $41,395,391.29</a:t>
            </a:r>
          </a:p>
          <a:p>
            <a:pPr algn="just" defTabSz="442844">
              <a:defRPr/>
            </a:pPr>
            <a:endParaRPr lang="es-MX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 defTabSz="442844">
              <a:defRPr/>
            </a:pPr>
            <a:r>
              <a:rPr lang="es-MX" sz="1600" dirty="0">
                <a:solidFill>
                  <a:prstClr val="black"/>
                </a:solidFill>
                <a:latin typeface="Cambria" panose="02040503050406030204" pitchFamily="18" charset="0"/>
              </a:rPr>
              <a:t>En términos globales, el organismo ejerció 95.75% de su presupuesto, lo cual representa un nivel de cumplimiento muy alto dentro de los estándares del gasto público federal. El saldo no ejercido es relativamente reducido y probablemente responde a ajustes operativos, tiempos de contratación o actividades que no requirieron la totalidad del monto previsto.</a:t>
            </a:r>
          </a:p>
        </p:txBody>
      </p:sp>
    </p:spTree>
    <p:extLst>
      <p:ext uri="{BB962C8B-B14F-4D97-AF65-F5344CB8AC3E}">
        <p14:creationId xmlns:p14="http://schemas.microsoft.com/office/powerpoint/2010/main" val="1775497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1392D5-13F4-A842-8D3C-366160673B1D}"/>
              </a:ext>
            </a:extLst>
          </p:cNvPr>
          <p:cNvSpPr txBox="1"/>
          <p:nvPr/>
        </p:nvSpPr>
        <p:spPr>
          <a:xfrm>
            <a:off x="4207716" y="254658"/>
            <a:ext cx="4653463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28939">
              <a:defRPr/>
            </a:pPr>
            <a:r>
              <a:rPr lang="es-MX" sz="112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Asuntos que requieren la aprobación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FFE60C-3876-4A28-9FFC-69FA93821E52}"/>
              </a:ext>
            </a:extLst>
          </p:cNvPr>
          <p:cNvSpPr txBox="1"/>
          <p:nvPr/>
        </p:nvSpPr>
        <p:spPr>
          <a:xfrm>
            <a:off x="1893266" y="699387"/>
            <a:ext cx="5357469" cy="626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2844">
              <a:defRPr/>
            </a:pPr>
            <a:r>
              <a:rPr lang="es-MX" sz="1743" b="1" dirty="0">
                <a:solidFill>
                  <a:srgbClr val="F79646">
                    <a:lumMod val="50000"/>
                  </a:srgbClr>
                </a:solidFill>
                <a:latin typeface="Cambria" panose="02040503050406030204" pitchFamily="18" charset="0"/>
              </a:rPr>
              <a:t>Anteproyecto al Programa Operativo Anual (POA) para el ejercicio fiscal 2020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61A712C-94C3-43BF-BA02-C55C608A3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598830"/>
              </p:ext>
            </p:extLst>
          </p:nvPr>
        </p:nvGraphicFramePr>
        <p:xfrm>
          <a:off x="466100" y="1331961"/>
          <a:ext cx="8211803" cy="1227474"/>
        </p:xfrm>
        <a:graphic>
          <a:graphicData uri="http://schemas.openxmlformats.org/drawingml/2006/table">
            <a:tbl>
              <a:tblPr/>
              <a:tblGrid>
                <a:gridCol w="1002893">
                  <a:extLst>
                    <a:ext uri="{9D8B030D-6E8A-4147-A177-3AD203B41FA5}">
                      <a16:colId xmlns:a16="http://schemas.microsoft.com/office/drawing/2014/main" val="2615721098"/>
                    </a:ext>
                  </a:extLst>
                </a:gridCol>
                <a:gridCol w="4659920">
                  <a:extLst>
                    <a:ext uri="{9D8B030D-6E8A-4147-A177-3AD203B41FA5}">
                      <a16:colId xmlns:a16="http://schemas.microsoft.com/office/drawing/2014/main" val="2686912670"/>
                    </a:ext>
                  </a:extLst>
                </a:gridCol>
                <a:gridCol w="2548990">
                  <a:extLst>
                    <a:ext uri="{9D8B030D-6E8A-4147-A177-3AD203B41FA5}">
                      <a16:colId xmlns:a16="http://schemas.microsoft.com/office/drawing/2014/main" val="1048327152"/>
                    </a:ext>
                  </a:extLst>
                </a:gridCol>
              </a:tblGrid>
              <a:tr h="24401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Clave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Descripción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Objetivo</a:t>
                      </a:r>
                      <a:r>
                        <a:rPr lang="es-MX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 del propósito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32787"/>
                  </a:ext>
                </a:extLst>
              </a:tr>
              <a:tr h="983459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Anotar</a:t>
                      </a:r>
                      <a:endParaRPr lang="es-MX" sz="1100" b="0" i="0" u="none" strike="noStrike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Instituto Nacional de las Mujeres (INMUJERES)</a:t>
                      </a:r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457200" lvl="1" algn="just" defTabSz="457200" rtl="0" eaLnBrk="1" fontAlgn="b" latinLnBrk="0" hangingPunct="1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226" marR="9226" marT="9226" marB="0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just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Promover la igualdad sustantiva entre mujeres y hombres mediante políticas públicas con perspectiva de género.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6" marR="9226" marT="9226" marB="0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39550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2481272-5C41-1D25-9F7A-0D5921CE7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963235"/>
              </p:ext>
            </p:extLst>
          </p:nvPr>
        </p:nvGraphicFramePr>
        <p:xfrm>
          <a:off x="999351" y="2823393"/>
          <a:ext cx="7145298" cy="1761278"/>
        </p:xfrm>
        <a:graphic>
          <a:graphicData uri="http://schemas.openxmlformats.org/drawingml/2006/table">
            <a:tbl>
              <a:tblPr/>
              <a:tblGrid>
                <a:gridCol w="4291186">
                  <a:extLst>
                    <a:ext uri="{9D8B030D-6E8A-4147-A177-3AD203B41FA5}">
                      <a16:colId xmlns:a16="http://schemas.microsoft.com/office/drawing/2014/main" val="466452114"/>
                    </a:ext>
                  </a:extLst>
                </a:gridCol>
                <a:gridCol w="344531">
                  <a:extLst>
                    <a:ext uri="{9D8B030D-6E8A-4147-A177-3AD203B41FA5}">
                      <a16:colId xmlns:a16="http://schemas.microsoft.com/office/drawing/2014/main" val="2623368447"/>
                    </a:ext>
                  </a:extLst>
                </a:gridCol>
                <a:gridCol w="2509581">
                  <a:extLst>
                    <a:ext uri="{9D8B030D-6E8A-4147-A177-3AD203B41FA5}">
                      <a16:colId xmlns:a16="http://schemas.microsoft.com/office/drawing/2014/main" val="2488724755"/>
                    </a:ext>
                  </a:extLst>
                </a:gridCol>
              </a:tblGrid>
              <a:tr h="7007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Fuente de financiamiento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31" marR="9031" marT="9031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677838"/>
                  </a:ext>
                </a:extLst>
              </a:tr>
              <a:tr h="5374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Subsidio federal PROABIM</a:t>
                      </a:r>
                    </a:p>
                  </a:txBody>
                  <a:tcPr marL="81275" marR="9031" marT="9031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                        974,009,207.00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506541"/>
                  </a:ext>
                </a:extLst>
              </a:tr>
              <a:tr h="5230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                      974,009,207.00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359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516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1392D5-13F4-A842-8D3C-366160673B1D}"/>
              </a:ext>
            </a:extLst>
          </p:cNvPr>
          <p:cNvSpPr txBox="1"/>
          <p:nvPr/>
        </p:nvSpPr>
        <p:spPr>
          <a:xfrm>
            <a:off x="4207716" y="254658"/>
            <a:ext cx="4653463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28939">
              <a:defRPr/>
            </a:pPr>
            <a:r>
              <a:rPr lang="es-MX" sz="112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Asuntos que requieren la aprobación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A1D902-CB6E-4B3A-A963-897C21C37C6A}"/>
              </a:ext>
            </a:extLst>
          </p:cNvPr>
          <p:cNvSpPr txBox="1"/>
          <p:nvPr/>
        </p:nvSpPr>
        <p:spPr>
          <a:xfrm>
            <a:off x="700779" y="931814"/>
            <a:ext cx="7642602" cy="626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2844">
              <a:defRPr/>
            </a:pPr>
            <a:r>
              <a:rPr lang="es-MX" sz="1743" b="1" dirty="0">
                <a:solidFill>
                  <a:srgbClr val="F79646">
                    <a:lumMod val="50000"/>
                  </a:srgbClr>
                </a:solidFill>
                <a:latin typeface="Cambria" panose="02040503050406030204" pitchFamily="18" charset="0"/>
              </a:rPr>
              <a:t>Anteproyecto al Programa Operativo Anual (POA) para el ejercicio fiscal 2020 por fuente de financiamiento y cuentas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90CDC13-1526-4A15-A84A-BC53A1C1E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401582"/>
              </p:ext>
            </p:extLst>
          </p:nvPr>
        </p:nvGraphicFramePr>
        <p:xfrm>
          <a:off x="143675" y="1969400"/>
          <a:ext cx="8856659" cy="1407897"/>
        </p:xfrm>
        <a:graphic>
          <a:graphicData uri="http://schemas.openxmlformats.org/drawingml/2006/table">
            <a:tbl>
              <a:tblPr/>
              <a:tblGrid>
                <a:gridCol w="523758">
                  <a:extLst>
                    <a:ext uri="{9D8B030D-6E8A-4147-A177-3AD203B41FA5}">
                      <a16:colId xmlns:a16="http://schemas.microsoft.com/office/drawing/2014/main" val="1273849755"/>
                    </a:ext>
                  </a:extLst>
                </a:gridCol>
                <a:gridCol w="543971">
                  <a:extLst>
                    <a:ext uri="{9D8B030D-6E8A-4147-A177-3AD203B41FA5}">
                      <a16:colId xmlns:a16="http://schemas.microsoft.com/office/drawing/2014/main" val="1901379067"/>
                    </a:ext>
                  </a:extLst>
                </a:gridCol>
                <a:gridCol w="597203">
                  <a:extLst>
                    <a:ext uri="{9D8B030D-6E8A-4147-A177-3AD203B41FA5}">
                      <a16:colId xmlns:a16="http://schemas.microsoft.com/office/drawing/2014/main" val="2818408888"/>
                    </a:ext>
                  </a:extLst>
                </a:gridCol>
                <a:gridCol w="586134">
                  <a:extLst>
                    <a:ext uri="{9D8B030D-6E8A-4147-A177-3AD203B41FA5}">
                      <a16:colId xmlns:a16="http://schemas.microsoft.com/office/drawing/2014/main" val="795601110"/>
                    </a:ext>
                  </a:extLst>
                </a:gridCol>
                <a:gridCol w="586134">
                  <a:extLst>
                    <a:ext uri="{9D8B030D-6E8A-4147-A177-3AD203B41FA5}">
                      <a16:colId xmlns:a16="http://schemas.microsoft.com/office/drawing/2014/main" val="2785433966"/>
                    </a:ext>
                  </a:extLst>
                </a:gridCol>
                <a:gridCol w="586134">
                  <a:extLst>
                    <a:ext uri="{9D8B030D-6E8A-4147-A177-3AD203B41FA5}">
                      <a16:colId xmlns:a16="http://schemas.microsoft.com/office/drawing/2014/main" val="2714704187"/>
                    </a:ext>
                  </a:extLst>
                </a:gridCol>
                <a:gridCol w="586134">
                  <a:extLst>
                    <a:ext uri="{9D8B030D-6E8A-4147-A177-3AD203B41FA5}">
                      <a16:colId xmlns:a16="http://schemas.microsoft.com/office/drawing/2014/main" val="1136594648"/>
                    </a:ext>
                  </a:extLst>
                </a:gridCol>
                <a:gridCol w="586134">
                  <a:extLst>
                    <a:ext uri="{9D8B030D-6E8A-4147-A177-3AD203B41FA5}">
                      <a16:colId xmlns:a16="http://schemas.microsoft.com/office/drawing/2014/main" val="138493669"/>
                    </a:ext>
                  </a:extLst>
                </a:gridCol>
                <a:gridCol w="586134">
                  <a:extLst>
                    <a:ext uri="{9D8B030D-6E8A-4147-A177-3AD203B41FA5}">
                      <a16:colId xmlns:a16="http://schemas.microsoft.com/office/drawing/2014/main" val="2714285223"/>
                    </a:ext>
                  </a:extLst>
                </a:gridCol>
                <a:gridCol w="586134">
                  <a:extLst>
                    <a:ext uri="{9D8B030D-6E8A-4147-A177-3AD203B41FA5}">
                      <a16:colId xmlns:a16="http://schemas.microsoft.com/office/drawing/2014/main" val="1844766285"/>
                    </a:ext>
                  </a:extLst>
                </a:gridCol>
                <a:gridCol w="586134">
                  <a:extLst>
                    <a:ext uri="{9D8B030D-6E8A-4147-A177-3AD203B41FA5}">
                      <a16:colId xmlns:a16="http://schemas.microsoft.com/office/drawing/2014/main" val="2934641887"/>
                    </a:ext>
                  </a:extLst>
                </a:gridCol>
                <a:gridCol w="586134">
                  <a:extLst>
                    <a:ext uri="{9D8B030D-6E8A-4147-A177-3AD203B41FA5}">
                      <a16:colId xmlns:a16="http://schemas.microsoft.com/office/drawing/2014/main" val="407012331"/>
                    </a:ext>
                  </a:extLst>
                </a:gridCol>
                <a:gridCol w="586134">
                  <a:extLst>
                    <a:ext uri="{9D8B030D-6E8A-4147-A177-3AD203B41FA5}">
                      <a16:colId xmlns:a16="http://schemas.microsoft.com/office/drawing/2014/main" val="2493616057"/>
                    </a:ext>
                  </a:extLst>
                </a:gridCol>
                <a:gridCol w="631524">
                  <a:extLst>
                    <a:ext uri="{9D8B030D-6E8A-4147-A177-3AD203B41FA5}">
                      <a16:colId xmlns:a16="http://schemas.microsoft.com/office/drawing/2014/main" val="1428767339"/>
                    </a:ext>
                  </a:extLst>
                </a:gridCol>
                <a:gridCol w="698863">
                  <a:extLst>
                    <a:ext uri="{9D8B030D-6E8A-4147-A177-3AD203B41FA5}">
                      <a16:colId xmlns:a16="http://schemas.microsoft.com/office/drawing/2014/main" val="3087088281"/>
                    </a:ext>
                  </a:extLst>
                </a:gridCol>
              </a:tblGrid>
              <a:tr h="28477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Tipo de subsidio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Capitulo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Enero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Febrero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Marzo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Abril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Mayo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Junio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 Julio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Septiembre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Octubre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Noviembre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Diciembre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816791"/>
                  </a:ext>
                </a:extLst>
              </a:tr>
              <a:tr h="284773">
                <a:tc rowSpan="4">
                  <a:txBody>
                    <a:bodyPr/>
                    <a:lstStyle/>
                    <a:p>
                      <a:pPr algn="l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Subsidio federal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subsidio federal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$14,317,935.35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$24,545,032.01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$16,363,354.68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$14,317,935.35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$26,590,451.35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$16,363,354.68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$14,317,935.35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$16,363,354.68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$18,408,773.99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$14,317,935.35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$12,272,516.01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$16,363,354.68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$204,541,933.47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204241"/>
                  </a:ext>
                </a:extLst>
              </a:tr>
              <a:tr h="162728">
                <a:tc vMerge="1">
                  <a:txBody>
                    <a:bodyPr/>
                    <a:lstStyle/>
                    <a:p>
                      <a:pPr algn="l" rtl="0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42119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$4,090,838.67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$7,012,866.29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$4,675,244.19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$4,090,838.67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$7,597,271.81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$4,675,244.19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$4,090,838.67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$4,675,244.19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$5,259,649.72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$4,090,838.67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$3,506,433.15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$4,675,244.19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$58,440,552.41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633290"/>
                  </a:ext>
                </a:extLst>
              </a:tr>
              <a:tr h="162728">
                <a:tc vMerge="1">
                  <a:txBody>
                    <a:bodyPr/>
                    <a:lstStyle/>
                    <a:p>
                      <a:pPr algn="l" rtl="0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42120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$1,753,216.57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$1,899,317.95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$1,314,912.43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$876,608.29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$2,922,027.62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$14,610,138.11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85642"/>
                  </a:ext>
                </a:extLst>
              </a:tr>
              <a:tr h="229447">
                <a:tc vMerge="1">
                  <a:txBody>
                    <a:bodyPr/>
                    <a:lstStyle/>
                    <a:p>
                      <a:pPr algn="l" rtl="0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42121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$1,753,216.57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$1,899,317.95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$1,022,709.67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$1,314,912.43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$876,608.29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$2,922,027.62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$1,168,811.05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$14,610,138.11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822297"/>
                  </a:ext>
                </a:extLst>
              </a:tr>
              <a:tr h="283448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405" marR="5405" marT="5405" marB="0" anchor="ctr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$20,454,193.35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$35,064,331.45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$23,376,220.97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$20,454,193.35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$37,986,359.07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$23,376,220.97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$20,454,193.35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$23,376,220.97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$26,298,248.59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$20,454,193.35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$17,532,165.73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$23,376,220.97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$292,202,762.10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224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676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6">
            <a:extLst>
              <a:ext uri="{FF2B5EF4-FFF2-40B4-BE49-F238E27FC236}">
                <a16:creationId xmlns:a16="http://schemas.microsoft.com/office/drawing/2014/main" id="{5C2A2847-3DE8-284A-A51C-A78AD6F48C0E}"/>
              </a:ext>
            </a:extLst>
          </p:cNvPr>
          <p:cNvSpPr/>
          <p:nvPr/>
        </p:nvSpPr>
        <p:spPr>
          <a:xfrm>
            <a:off x="579889" y="1135776"/>
            <a:ext cx="7984225" cy="730125"/>
          </a:xfrm>
          <a:prstGeom prst="roundRect">
            <a:avLst/>
          </a:prstGeom>
          <a:solidFill>
            <a:srgbClr val="BD955A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2844">
              <a:defRPr/>
            </a:pPr>
            <a:endParaRPr lang="es-ES" sz="155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6777" indent="-276777" algn="ctr" defTabSz="442844">
              <a:buFont typeface="Arial" panose="020B0604020202020204" pitchFamily="34" charset="0"/>
              <a:buChar char="•"/>
              <a:defRPr/>
            </a:pPr>
            <a:r>
              <a:rPr lang="es-ES" sz="15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presenta el Avance Presupuestal Evolución del presupuesto de egresos con corte a enero para el ejercicio fiscal 2020; </a:t>
            </a:r>
          </a:p>
          <a:p>
            <a:pPr marL="276777" indent="-276777" algn="ctr" defTabSz="442844">
              <a:buFont typeface="Arial" panose="020B0604020202020204" pitchFamily="34" charset="0"/>
              <a:buChar char="•"/>
              <a:defRPr/>
            </a:pPr>
            <a:r>
              <a:rPr lang="es-ES" sz="15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C62E353-97F3-6D42-8722-11BDC9D8E54A}"/>
              </a:ext>
            </a:extLst>
          </p:cNvPr>
          <p:cNvSpPr/>
          <p:nvPr/>
        </p:nvSpPr>
        <p:spPr>
          <a:xfrm>
            <a:off x="1285192" y="778049"/>
            <a:ext cx="6793659" cy="357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2844">
              <a:defRPr/>
            </a:pPr>
            <a:r>
              <a:rPr lang="es-MX" sz="1743" b="1" dirty="0">
                <a:solidFill>
                  <a:srgbClr val="F79646">
                    <a:lumMod val="50000"/>
                  </a:srgbClr>
                </a:solidFill>
                <a:latin typeface="Cambria" panose="02040503050406030204" pitchFamily="18" charset="0"/>
              </a:rPr>
              <a:t>Avance Presupuestal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046AE76-1B3E-4DE1-AB8D-277F0328E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79566"/>
              </p:ext>
            </p:extLst>
          </p:nvPr>
        </p:nvGraphicFramePr>
        <p:xfrm>
          <a:off x="509687" y="1986366"/>
          <a:ext cx="8133919" cy="2366613"/>
        </p:xfrm>
        <a:graphic>
          <a:graphicData uri="http://schemas.openxmlformats.org/drawingml/2006/table">
            <a:tbl>
              <a:tblPr/>
              <a:tblGrid>
                <a:gridCol w="595527">
                  <a:extLst>
                    <a:ext uri="{9D8B030D-6E8A-4147-A177-3AD203B41FA5}">
                      <a16:colId xmlns:a16="http://schemas.microsoft.com/office/drawing/2014/main" val="1095543709"/>
                    </a:ext>
                  </a:extLst>
                </a:gridCol>
                <a:gridCol w="1449119">
                  <a:extLst>
                    <a:ext uri="{9D8B030D-6E8A-4147-A177-3AD203B41FA5}">
                      <a16:colId xmlns:a16="http://schemas.microsoft.com/office/drawing/2014/main" val="1037343145"/>
                    </a:ext>
                  </a:extLst>
                </a:gridCol>
                <a:gridCol w="926483">
                  <a:extLst>
                    <a:ext uri="{9D8B030D-6E8A-4147-A177-3AD203B41FA5}">
                      <a16:colId xmlns:a16="http://schemas.microsoft.com/office/drawing/2014/main" val="3359018025"/>
                    </a:ext>
                  </a:extLst>
                </a:gridCol>
                <a:gridCol w="1130570">
                  <a:extLst>
                    <a:ext uri="{9D8B030D-6E8A-4147-A177-3AD203B41FA5}">
                      <a16:colId xmlns:a16="http://schemas.microsoft.com/office/drawing/2014/main" val="4246766827"/>
                    </a:ext>
                  </a:extLst>
                </a:gridCol>
                <a:gridCol w="1124950">
                  <a:extLst>
                    <a:ext uri="{9D8B030D-6E8A-4147-A177-3AD203B41FA5}">
                      <a16:colId xmlns:a16="http://schemas.microsoft.com/office/drawing/2014/main" val="3119651911"/>
                    </a:ext>
                  </a:extLst>
                </a:gridCol>
                <a:gridCol w="1091184">
                  <a:extLst>
                    <a:ext uri="{9D8B030D-6E8A-4147-A177-3AD203B41FA5}">
                      <a16:colId xmlns:a16="http://schemas.microsoft.com/office/drawing/2014/main" val="1698817279"/>
                    </a:ext>
                  </a:extLst>
                </a:gridCol>
                <a:gridCol w="1048512">
                  <a:extLst>
                    <a:ext uri="{9D8B030D-6E8A-4147-A177-3AD203B41FA5}">
                      <a16:colId xmlns:a16="http://schemas.microsoft.com/office/drawing/2014/main" val="1981043098"/>
                    </a:ext>
                  </a:extLst>
                </a:gridCol>
                <a:gridCol w="767574">
                  <a:extLst>
                    <a:ext uri="{9D8B030D-6E8A-4147-A177-3AD203B41FA5}">
                      <a16:colId xmlns:a16="http://schemas.microsoft.com/office/drawing/2014/main" val="1582914505"/>
                    </a:ext>
                  </a:extLst>
                </a:gridCol>
              </a:tblGrid>
              <a:tr h="64461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FUENTE DE FINANCIAMIENTO Y CAPITULOS</a:t>
                      </a:r>
                    </a:p>
                  </a:txBody>
                  <a:tcPr marL="7299" marR="7299" marT="729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AUTORIZADO ANUAL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AUTORIZADO MODIFICADO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PROGRAMADO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PRESUPUESTO EJERCIDO A 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DISPONIBLE POR EJERCER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% del ejercicio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82333"/>
                  </a:ext>
                </a:extLst>
              </a:tr>
              <a:tr h="181470">
                <a:tc gridSpan="2">
                  <a:txBody>
                    <a:bodyPr/>
                    <a:lstStyle/>
                    <a:p>
                      <a:pPr marL="0" marR="0" lvl="0" indent="0" algn="l" defTabSz="4289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RECURSO FEDERAL</a:t>
                      </a:r>
                    </a:p>
                  </a:txBody>
                  <a:tcPr marL="7299" marR="7299" marT="72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dirty="0"/>
                        <a:t>$   974,009,207.00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dirty="0"/>
                        <a:t>$ 974,009,207.00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$932,613,815.71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$41,395,391.29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95.75%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9230"/>
                  </a:ext>
                </a:extLst>
              </a:tr>
              <a:tr h="18147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Servicios personales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dirty="0"/>
                        <a:t> $   487,004,603.50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dirty="0"/>
                        <a:t>$487,004,603.50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$482,134,557.46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$4,870,046.04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99.00%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810383"/>
                  </a:ext>
                </a:extLst>
              </a:tr>
              <a:tr h="18147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Materiales y suministros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dirty="0"/>
                        <a:t> $     48,700,460.35 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$48,700,460.35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$41,395,391.30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$7,305,069.05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85.00%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085232"/>
                  </a:ext>
                </a:extLst>
              </a:tr>
              <a:tr h="18147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3000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Servicios generales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146,101,381.05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$146,101,381.05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$131,491,242.95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$14,610,138.10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90.00%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413947"/>
                  </a:ext>
                </a:extLst>
              </a:tr>
              <a:tr h="343793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4000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Transferencias, asignaciones, subsidios y otras ayudas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292,202,762.10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$292,202,762.10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$277,592,624.00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$14,610,138.10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95.00%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541606"/>
                  </a:ext>
                </a:extLst>
              </a:tr>
              <a:tr h="2148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974,009,207.00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$974,009,207.00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$932,613,815.71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$41,395,391.29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95.75%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039649"/>
                  </a:ext>
                </a:extLst>
              </a:tr>
              <a:tr h="214871">
                <a:tc gridSpan="2">
                  <a:txBody>
                    <a:bodyPr/>
                    <a:lstStyle/>
                    <a:p>
                      <a:pPr algn="ctr" fontAlgn="b"/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88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GRAN TOTAL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974,009,207.00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$974,009,207.00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$932,613,815.71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$41,395,391.29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95.75%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B1392D5-13F4-A842-8D3C-366160673B1D}"/>
              </a:ext>
            </a:extLst>
          </p:cNvPr>
          <p:cNvSpPr txBox="1"/>
          <p:nvPr/>
        </p:nvSpPr>
        <p:spPr>
          <a:xfrm>
            <a:off x="4207716" y="254658"/>
            <a:ext cx="4653463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28939">
              <a:defRPr/>
            </a:pPr>
            <a:r>
              <a:rPr lang="es-MX" sz="112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Asuntos de Carácter Informativo</a:t>
            </a:r>
          </a:p>
        </p:txBody>
      </p:sp>
    </p:spTree>
    <p:extLst>
      <p:ext uri="{BB962C8B-B14F-4D97-AF65-F5344CB8AC3E}">
        <p14:creationId xmlns:p14="http://schemas.microsoft.com/office/powerpoint/2010/main" val="302035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1392D5-13F4-A842-8D3C-366160673B1D}"/>
              </a:ext>
            </a:extLst>
          </p:cNvPr>
          <p:cNvSpPr txBox="1"/>
          <p:nvPr/>
        </p:nvSpPr>
        <p:spPr>
          <a:xfrm>
            <a:off x="4207716" y="254658"/>
            <a:ext cx="4653463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28939">
              <a:defRPr/>
            </a:pPr>
            <a:r>
              <a:rPr lang="es-MX" sz="112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Asuntos que requieren la aprobación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7D8C08D-62FF-4C34-8765-479AD3AAE5FB}"/>
              </a:ext>
            </a:extLst>
          </p:cNvPr>
          <p:cNvSpPr txBox="1"/>
          <p:nvPr/>
        </p:nvSpPr>
        <p:spPr>
          <a:xfrm>
            <a:off x="450210" y="1153918"/>
            <a:ext cx="8471590" cy="357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2844">
              <a:defRPr/>
            </a:pPr>
            <a:r>
              <a:rPr lang="es-MX" sz="1743" b="1" dirty="0">
                <a:solidFill>
                  <a:srgbClr val="F79646">
                    <a:lumMod val="50000"/>
                  </a:srgbClr>
                </a:solidFill>
                <a:latin typeface="Cambria" panose="02040503050406030204" pitchFamily="18" charset="0"/>
              </a:rPr>
              <a:t>Presentación del </a:t>
            </a:r>
            <a:r>
              <a:rPr lang="es-ES" sz="1743" b="1" dirty="0">
                <a:solidFill>
                  <a:srgbClr val="F79646">
                    <a:lumMod val="50000"/>
                  </a:srgbClr>
                </a:solidFill>
                <a:latin typeface="Cambria" panose="02040503050406030204" pitchFamily="18" charset="0"/>
              </a:rPr>
              <a:t>Anteproyecto de Ingresos y Egresos  del ejercicio fiscal 202</a:t>
            </a:r>
            <a:r>
              <a:rPr lang="es-MX" sz="1743" b="1" dirty="0">
                <a:solidFill>
                  <a:srgbClr val="F79646">
                    <a:lumMod val="50000"/>
                  </a:srgbClr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501CB8-4177-4643-A4A8-E8DE6E2470C6}"/>
              </a:ext>
            </a:extLst>
          </p:cNvPr>
          <p:cNvSpPr txBox="1"/>
          <p:nvPr/>
        </p:nvSpPr>
        <p:spPr>
          <a:xfrm>
            <a:off x="658931" y="1676654"/>
            <a:ext cx="8054153" cy="250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42844">
              <a:defRPr/>
            </a:pPr>
            <a:r>
              <a:rPr lang="es-MX" sz="1743" dirty="0">
                <a:solidFill>
                  <a:prstClr val="black"/>
                </a:solidFill>
                <a:latin typeface="Cambria" panose="02040503050406030204" pitchFamily="18" charset="0"/>
              </a:rPr>
              <a:t>El Instituto Estatal de las Mujeres de Tabasco constituye un organismo público descentralizado del Gobierno del Estado, sectorizado a la Secretaría de Gobierno. Su creación obedece al compromiso institucional de garantizar el ejercicio pleno de los derechos humanos de las mujeres, así como de promover políticas públicas orientadas a la igualdad de género, la prevención y atención de la violencia, y la eliminación de toda forma de discriminación . La presente exposición tiene como propósito dar a conocer los elementos fundamentales que integran al Instituto, los elementos de la organización y así los aspectos generales, necesarios para la realización del anteproyecto. </a:t>
            </a:r>
          </a:p>
        </p:txBody>
      </p:sp>
    </p:spTree>
    <p:extLst>
      <p:ext uri="{BB962C8B-B14F-4D97-AF65-F5344CB8AC3E}">
        <p14:creationId xmlns:p14="http://schemas.microsoft.com/office/powerpoint/2010/main" val="260191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0277" y="2351440"/>
            <a:ext cx="8267525" cy="506779"/>
          </a:xfrm>
          <a:prstGeom prst="rect">
            <a:avLst/>
          </a:prstGeom>
          <a:solidFill>
            <a:srgbClr val="700127"/>
          </a:solidFill>
        </p:spPr>
        <p:txBody>
          <a:bodyPr wrap="square" rtlCol="0">
            <a:spAutoFit/>
          </a:bodyPr>
          <a:lstStyle/>
          <a:p>
            <a:pPr algn="ctr" defTabSz="442844"/>
            <a:r>
              <a:rPr lang="es-MX" sz="2712" dirty="0">
                <a:solidFill>
                  <a:prstClr val="white"/>
                </a:solidFill>
                <a:latin typeface="Cambria" panose="02040503050406030204" pitchFamily="18" charset="0"/>
              </a:rPr>
              <a:t>Anteproyecto de Ingresos para el ejercicio fiscal 2025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440276" y="2977061"/>
            <a:ext cx="8228162" cy="0"/>
          </a:xfrm>
          <a:prstGeom prst="line">
            <a:avLst/>
          </a:prstGeom>
          <a:ln>
            <a:solidFill>
              <a:srgbClr val="BC96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440276" y="2243191"/>
            <a:ext cx="8228162" cy="0"/>
          </a:xfrm>
          <a:prstGeom prst="line">
            <a:avLst/>
          </a:prstGeom>
          <a:ln>
            <a:solidFill>
              <a:srgbClr val="BC96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12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1392D5-13F4-A842-8D3C-366160673B1D}"/>
              </a:ext>
            </a:extLst>
          </p:cNvPr>
          <p:cNvSpPr txBox="1"/>
          <p:nvPr/>
        </p:nvSpPr>
        <p:spPr>
          <a:xfrm>
            <a:off x="4207716" y="254658"/>
            <a:ext cx="4653463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28939">
              <a:defRPr/>
            </a:pPr>
            <a:r>
              <a:rPr lang="es-MX" sz="112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Asuntos que requieren la aprobación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A263C5-7911-4884-8848-E4581A460393}"/>
              </a:ext>
            </a:extLst>
          </p:cNvPr>
          <p:cNvSpPr txBox="1"/>
          <p:nvPr/>
        </p:nvSpPr>
        <p:spPr>
          <a:xfrm>
            <a:off x="3558676" y="1597566"/>
            <a:ext cx="1919885" cy="694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es-MX" sz="1200" dirty="0">
                <a:solidFill>
                  <a:srgbClr val="000000"/>
                </a:solidFill>
                <a:latin typeface="Cambria" panose="02040503050406030204" pitchFamily="18" charset="0"/>
              </a:rPr>
              <a:t>Subsidio federal PROABIM</a:t>
            </a:r>
          </a:p>
          <a:p>
            <a:pPr algn="ctr" defTabSz="442844">
              <a:defRPr/>
            </a:pPr>
            <a:r>
              <a:rPr lang="es-MX" sz="1356" dirty="0">
                <a:solidFill>
                  <a:prstClr val="black"/>
                </a:solidFill>
                <a:latin typeface="Cambria" panose="02040503050406030204" pitchFamily="18" charset="0"/>
              </a:rPr>
              <a:t>$ 974,009207.00 </a:t>
            </a:r>
          </a:p>
          <a:p>
            <a:pPr algn="ctr" defTabSz="442844">
              <a:defRPr/>
            </a:pPr>
            <a:r>
              <a:rPr lang="es-MX" sz="1356" dirty="0">
                <a:solidFill>
                  <a:prstClr val="black"/>
                </a:solidFill>
                <a:latin typeface="Cambria" panose="02040503050406030204" pitchFamily="18" charset="0"/>
              </a:rPr>
              <a:t>100%</a:t>
            </a:r>
          </a:p>
        </p:txBody>
      </p:sp>
      <p:sp>
        <p:nvSpPr>
          <p:cNvPr id="9" name="Rectángulo: esquinas redondeadas 15">
            <a:extLst>
              <a:ext uri="{FF2B5EF4-FFF2-40B4-BE49-F238E27FC236}">
                <a16:creationId xmlns:a16="http://schemas.microsoft.com/office/drawing/2014/main" id="{6FDA3AEB-7390-49EA-B5CF-18CD787DC285}"/>
              </a:ext>
            </a:extLst>
          </p:cNvPr>
          <p:cNvSpPr/>
          <p:nvPr/>
        </p:nvSpPr>
        <p:spPr>
          <a:xfrm>
            <a:off x="3260805" y="1166681"/>
            <a:ext cx="2721578" cy="387479"/>
          </a:xfrm>
          <a:prstGeom prst="roundRect">
            <a:avLst/>
          </a:prstGeom>
          <a:solidFill>
            <a:srgbClr val="13322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85688">
              <a:defRPr/>
            </a:pPr>
            <a:r>
              <a:rPr lang="es-MX" sz="1743" kern="0" dirty="0">
                <a:solidFill>
                  <a:prstClr val="white"/>
                </a:solidFill>
                <a:latin typeface="Cambria" panose="02040503050406030204" pitchFamily="18" charset="0"/>
              </a:rPr>
              <a:t>Total  $ 974,009,207.00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269254-60EC-4B5C-BB22-7EEF94084038}"/>
              </a:ext>
            </a:extLst>
          </p:cNvPr>
          <p:cNvSpPr txBox="1"/>
          <p:nvPr/>
        </p:nvSpPr>
        <p:spPr>
          <a:xfrm>
            <a:off x="282825" y="697301"/>
            <a:ext cx="8471590" cy="357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2844">
              <a:defRPr/>
            </a:pPr>
            <a:r>
              <a:rPr lang="es-MX" sz="1743" b="1" dirty="0">
                <a:solidFill>
                  <a:srgbClr val="F79646">
                    <a:lumMod val="50000"/>
                  </a:srgbClr>
                </a:solidFill>
                <a:latin typeface="Cambria" panose="02040503050406030204" pitchFamily="18" charset="0"/>
              </a:rPr>
              <a:t>Distribución del Anteproyecto para el ejercicio fiscal 2025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81C0F7E-BB4F-659D-DB19-6A411A4A35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421199"/>
              </p:ext>
            </p:extLst>
          </p:nvPr>
        </p:nvGraphicFramePr>
        <p:xfrm>
          <a:off x="1470619" y="209669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3A3EACD-F4D3-734E-D0DF-489515FD3F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7976043"/>
              </p:ext>
            </p:extLst>
          </p:nvPr>
        </p:nvGraphicFramePr>
        <p:xfrm>
          <a:off x="1470619" y="209669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950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1392D5-13F4-A842-8D3C-366160673B1D}"/>
              </a:ext>
            </a:extLst>
          </p:cNvPr>
          <p:cNvSpPr txBox="1"/>
          <p:nvPr/>
        </p:nvSpPr>
        <p:spPr>
          <a:xfrm>
            <a:off x="4207716" y="254658"/>
            <a:ext cx="4653463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28939">
              <a:defRPr/>
            </a:pPr>
            <a:r>
              <a:rPr lang="es-MX" sz="112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Asuntos que requieren la aprobación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FA3E1C-3004-4805-A342-D657B471ECC4}"/>
              </a:ext>
            </a:extLst>
          </p:cNvPr>
          <p:cNvSpPr txBox="1"/>
          <p:nvPr/>
        </p:nvSpPr>
        <p:spPr>
          <a:xfrm>
            <a:off x="282825" y="659893"/>
            <a:ext cx="8471590" cy="62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2844">
              <a:defRPr/>
            </a:pPr>
            <a:r>
              <a:rPr lang="es-MX" sz="1743" b="1" dirty="0">
                <a:solidFill>
                  <a:srgbClr val="F79646">
                    <a:lumMod val="50000"/>
                  </a:srgbClr>
                </a:solidFill>
                <a:latin typeface="Cambria" panose="02040503050406030204" pitchFamily="18" charset="0"/>
              </a:rPr>
              <a:t>Anteproyecto de ingresos y egresos  para el ejercicio fiscal 2025; por fuente de financiamiento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363A9D6-356C-406C-A026-8CC44567B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789089"/>
              </p:ext>
            </p:extLst>
          </p:nvPr>
        </p:nvGraphicFramePr>
        <p:xfrm>
          <a:off x="858659" y="1891575"/>
          <a:ext cx="7145298" cy="1761278"/>
        </p:xfrm>
        <a:graphic>
          <a:graphicData uri="http://schemas.openxmlformats.org/drawingml/2006/table">
            <a:tbl>
              <a:tblPr/>
              <a:tblGrid>
                <a:gridCol w="4291186">
                  <a:extLst>
                    <a:ext uri="{9D8B030D-6E8A-4147-A177-3AD203B41FA5}">
                      <a16:colId xmlns:a16="http://schemas.microsoft.com/office/drawing/2014/main" val="466452114"/>
                    </a:ext>
                  </a:extLst>
                </a:gridCol>
                <a:gridCol w="344531">
                  <a:extLst>
                    <a:ext uri="{9D8B030D-6E8A-4147-A177-3AD203B41FA5}">
                      <a16:colId xmlns:a16="http://schemas.microsoft.com/office/drawing/2014/main" val="2623368447"/>
                    </a:ext>
                  </a:extLst>
                </a:gridCol>
                <a:gridCol w="2509581">
                  <a:extLst>
                    <a:ext uri="{9D8B030D-6E8A-4147-A177-3AD203B41FA5}">
                      <a16:colId xmlns:a16="http://schemas.microsoft.com/office/drawing/2014/main" val="2488724755"/>
                    </a:ext>
                  </a:extLst>
                </a:gridCol>
              </a:tblGrid>
              <a:tr h="7007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Fuente de financiamiento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31" marR="9031" marT="9031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677838"/>
                  </a:ext>
                </a:extLst>
              </a:tr>
              <a:tr h="5374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Subsidio federal PROABIM</a:t>
                      </a:r>
                    </a:p>
                  </a:txBody>
                  <a:tcPr marL="81275" marR="9031" marT="9031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                        974,009,207.00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506541"/>
                  </a:ext>
                </a:extLst>
              </a:tr>
              <a:tr h="5230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                      974,009,207.00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359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59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1392D5-13F4-A842-8D3C-366160673B1D}"/>
              </a:ext>
            </a:extLst>
          </p:cNvPr>
          <p:cNvSpPr txBox="1"/>
          <p:nvPr/>
        </p:nvSpPr>
        <p:spPr>
          <a:xfrm>
            <a:off x="4207716" y="254658"/>
            <a:ext cx="4653463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28939">
              <a:defRPr/>
            </a:pPr>
            <a:r>
              <a:rPr lang="es-MX" sz="112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Asuntos que requieren la aprobación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DEEBB6A-B5E9-4CE4-9EF4-1A927D4BE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17370"/>
              </p:ext>
            </p:extLst>
          </p:nvPr>
        </p:nvGraphicFramePr>
        <p:xfrm>
          <a:off x="427861" y="1155618"/>
          <a:ext cx="7064622" cy="2870471"/>
        </p:xfrm>
        <a:graphic>
          <a:graphicData uri="http://schemas.openxmlformats.org/drawingml/2006/table">
            <a:tbl>
              <a:tblPr/>
              <a:tblGrid>
                <a:gridCol w="1043545">
                  <a:extLst>
                    <a:ext uri="{9D8B030D-6E8A-4147-A177-3AD203B41FA5}">
                      <a16:colId xmlns:a16="http://schemas.microsoft.com/office/drawing/2014/main" val="1868123170"/>
                    </a:ext>
                  </a:extLst>
                </a:gridCol>
                <a:gridCol w="2126501">
                  <a:extLst>
                    <a:ext uri="{9D8B030D-6E8A-4147-A177-3AD203B41FA5}">
                      <a16:colId xmlns:a16="http://schemas.microsoft.com/office/drawing/2014/main" val="2828904637"/>
                    </a:ext>
                  </a:extLst>
                </a:gridCol>
                <a:gridCol w="1403015">
                  <a:extLst>
                    <a:ext uri="{9D8B030D-6E8A-4147-A177-3AD203B41FA5}">
                      <a16:colId xmlns:a16="http://schemas.microsoft.com/office/drawing/2014/main" val="4186090199"/>
                    </a:ext>
                  </a:extLst>
                </a:gridCol>
                <a:gridCol w="2491561">
                  <a:extLst>
                    <a:ext uri="{9D8B030D-6E8A-4147-A177-3AD203B41FA5}">
                      <a16:colId xmlns:a16="http://schemas.microsoft.com/office/drawing/2014/main" val="3492879542"/>
                    </a:ext>
                  </a:extLst>
                </a:gridCol>
              </a:tblGrid>
              <a:tr h="6263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Cuenta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Capítulos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Subsidio federal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409995"/>
                  </a:ext>
                </a:extLst>
              </a:tr>
              <a:tr h="35955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42119</a:t>
                      </a:r>
                    </a:p>
                  </a:txBody>
                  <a:tcPr marL="83031" marR="9226" marT="922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1000 Servicios personales</a:t>
                      </a:r>
                    </a:p>
                  </a:txBody>
                  <a:tcPr marL="83031" marR="9226" marT="922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             487,004,603.50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                                                   487,004,603.50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46063"/>
                  </a:ext>
                </a:extLst>
              </a:tr>
              <a:tr h="4328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42120</a:t>
                      </a:r>
                    </a:p>
                  </a:txBody>
                  <a:tcPr marL="83031" marR="9226" marT="922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2000 Materiales y suministros</a:t>
                      </a:r>
                    </a:p>
                  </a:txBody>
                  <a:tcPr marL="83031" marR="9226" marT="922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                48,700,460.35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                                                      48,700,460.35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967272"/>
                  </a:ext>
                </a:extLst>
              </a:tr>
              <a:tr h="35955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42121</a:t>
                      </a:r>
                    </a:p>
                  </a:txBody>
                  <a:tcPr marL="83031" marR="9226" marT="922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3000 Servicios generales</a:t>
                      </a:r>
                    </a:p>
                  </a:txBody>
                  <a:tcPr marL="83031" marR="9226" marT="922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$              146,101,381.05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                                                   146,101,381.05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835911"/>
                  </a:ext>
                </a:extLst>
              </a:tr>
              <a:tr h="701129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42122</a:t>
                      </a:r>
                    </a:p>
                  </a:txBody>
                  <a:tcPr marL="83031" marR="9226" marT="922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4000 Transferencias, asignaciones, subsidios y otras ayudas</a:t>
                      </a:r>
                    </a:p>
                  </a:txBody>
                  <a:tcPr marL="83031" marR="9226" marT="922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             292,202,762.10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$                                                    292,202,762.10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090361"/>
                  </a:ext>
                </a:extLst>
              </a:tr>
              <a:tr h="391031">
                <a:tc gridSpan="2">
                  <a:txBody>
                    <a:bodyPr/>
                    <a:lstStyle/>
                    <a:p>
                      <a:pPr algn="ctr" rtl="0" fontAlgn="b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         974,009,207.00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83031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                              974,009,207.00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83031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51848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69963D9-DD4B-15FC-5FE2-BF9A0B648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722729"/>
              </p:ext>
            </p:extLst>
          </p:nvPr>
        </p:nvGraphicFramePr>
        <p:xfrm>
          <a:off x="7492483" y="1155618"/>
          <a:ext cx="1296954" cy="2870471"/>
        </p:xfrm>
        <a:graphic>
          <a:graphicData uri="http://schemas.openxmlformats.org/drawingml/2006/table">
            <a:tbl>
              <a:tblPr/>
              <a:tblGrid>
                <a:gridCol w="1296954">
                  <a:extLst>
                    <a:ext uri="{9D8B030D-6E8A-4147-A177-3AD203B41FA5}">
                      <a16:colId xmlns:a16="http://schemas.microsoft.com/office/drawing/2014/main" val="2694466448"/>
                    </a:ext>
                  </a:extLst>
                </a:gridCol>
              </a:tblGrid>
              <a:tr h="6263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460624"/>
                  </a:ext>
                </a:extLst>
              </a:tr>
              <a:tr h="35955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510451"/>
                  </a:ext>
                </a:extLst>
              </a:tr>
              <a:tr h="43285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368126"/>
                  </a:ext>
                </a:extLst>
              </a:tr>
              <a:tr h="35955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15%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804661"/>
                  </a:ext>
                </a:extLst>
              </a:tr>
              <a:tr h="70112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050902"/>
                  </a:ext>
                </a:extLst>
              </a:tr>
              <a:tr h="391031">
                <a:tc>
                  <a:txBody>
                    <a:bodyPr/>
                    <a:lstStyle/>
                    <a:p>
                      <a:pPr marL="0" marR="0" lvl="0" indent="0" algn="ct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100%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83031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877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04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1392D5-13F4-A842-8D3C-366160673B1D}"/>
              </a:ext>
            </a:extLst>
          </p:cNvPr>
          <p:cNvSpPr txBox="1"/>
          <p:nvPr/>
        </p:nvSpPr>
        <p:spPr>
          <a:xfrm>
            <a:off x="4207716" y="254658"/>
            <a:ext cx="4653463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28939">
              <a:defRPr/>
            </a:pPr>
            <a:r>
              <a:rPr lang="es-MX" sz="112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Asuntos que requieren la aprobación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369C0F0-1ABB-45DB-8B97-44A3A12F62F8}"/>
              </a:ext>
            </a:extLst>
          </p:cNvPr>
          <p:cNvSpPr/>
          <p:nvPr/>
        </p:nvSpPr>
        <p:spPr>
          <a:xfrm>
            <a:off x="3211211" y="856230"/>
            <a:ext cx="2583100" cy="387479"/>
          </a:xfrm>
          <a:prstGeom prst="roundRect">
            <a:avLst/>
          </a:prstGeom>
          <a:solidFill>
            <a:srgbClr val="1332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2844">
              <a:defRPr/>
            </a:pPr>
            <a:r>
              <a:rPr lang="es-MX" sz="1743" dirty="0">
                <a:solidFill>
                  <a:prstClr val="white"/>
                </a:solidFill>
                <a:latin typeface="Cambria" panose="02040503050406030204" pitchFamily="18" charset="0"/>
              </a:rPr>
              <a:t>Total    $ 974,009,207.00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0B9A41A-D6DA-DD34-0BCE-4C76F5E32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031258"/>
              </p:ext>
            </p:extLst>
          </p:nvPr>
        </p:nvGraphicFramePr>
        <p:xfrm>
          <a:off x="53340" y="1579695"/>
          <a:ext cx="8983980" cy="1625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3699632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75851652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136760310"/>
                    </a:ext>
                  </a:extLst>
                </a:gridCol>
                <a:gridCol w="689964">
                  <a:extLst>
                    <a:ext uri="{9D8B030D-6E8A-4147-A177-3AD203B41FA5}">
                      <a16:colId xmlns:a16="http://schemas.microsoft.com/office/drawing/2014/main" val="1047967965"/>
                    </a:ext>
                  </a:extLst>
                </a:gridCol>
                <a:gridCol w="597816">
                  <a:extLst>
                    <a:ext uri="{9D8B030D-6E8A-4147-A177-3AD203B41FA5}">
                      <a16:colId xmlns:a16="http://schemas.microsoft.com/office/drawing/2014/main" val="3183261379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1915692365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3196174601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74034656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311999976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1751711268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597225829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4796637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195288869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606134617"/>
                    </a:ext>
                  </a:extLst>
                </a:gridCol>
              </a:tblGrid>
              <a:tr h="5751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Fuente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Enero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Febrero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Marzo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Abril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Mayo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Junio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Julio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Agosto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Septiembre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Octubre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Noviembre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Diciembre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420235"/>
                  </a:ext>
                </a:extLst>
              </a:tr>
              <a:tr h="283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7%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12%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8%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7%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13%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8%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7%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8%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9%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7%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6%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8%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100%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331990"/>
                  </a:ext>
                </a:extLst>
              </a:tr>
              <a:tr h="383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  <a:latin typeface="Cambria" panose="02040503050406030204" pitchFamily="18" charset="0"/>
                        </a:rPr>
                        <a:t>Subsidio federal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700" dirty="0">
                          <a:latin typeface="+mn-lt"/>
                        </a:rPr>
                        <a:t>68,180,644.49</a:t>
                      </a: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r" fontAlgn="b"/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$116,881,104.84</a:t>
                      </a:r>
                      <a:r>
                        <a:rPr kumimoji="0" lang="es-MX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 fontAlgn="b"/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$77,920,737.00 </a:t>
                      </a:r>
                    </a:p>
                    <a:p>
                      <a:pPr algn="r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700" dirty="0">
                          <a:latin typeface="+mn-lt"/>
                        </a:rPr>
                        <a:t>68,180,644.49</a:t>
                      </a: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$126,621,197.00</a:t>
                      </a:r>
                    </a:p>
                    <a:p>
                      <a:pPr algn="r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$77,920,737.00 </a:t>
                      </a:r>
                    </a:p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700" dirty="0">
                          <a:latin typeface="+mn-lt"/>
                        </a:rPr>
                        <a:t>68,180,644.49</a:t>
                      </a: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$77,920,737.00 </a:t>
                      </a:r>
                    </a:p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$87,660,828.63 </a:t>
                      </a:r>
                    </a:p>
                    <a:p>
                      <a:pPr algn="r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700" dirty="0">
                          <a:latin typeface="+mn-lt"/>
                        </a:rPr>
                        <a:t>68,180,644.49</a:t>
                      </a: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$58,440,552.42</a:t>
                      </a:r>
                    </a:p>
                    <a:p>
                      <a:pPr algn="r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$77,920,737.00 </a:t>
                      </a:r>
                    </a:p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</a:t>
                      </a:r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974,009,207.00</a:t>
                      </a: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  <a:p>
                      <a:pPr algn="r" fontAlgn="b"/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98211"/>
                  </a:ext>
                </a:extLst>
              </a:tr>
              <a:tr h="3834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700" b="1" dirty="0">
                          <a:latin typeface="+mn-lt"/>
                        </a:rPr>
                        <a:t>68,180,644.49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$116,881,104.84</a:t>
                      </a:r>
                      <a:r>
                        <a:rPr kumimoji="0" lang="es-MX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$77,920,737.00 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700" b="1" dirty="0">
                          <a:latin typeface="+mn-lt"/>
                        </a:rPr>
                        <a:t>68,180,644.49</a:t>
                      </a: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r" fontAlgn="b"/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$126,621,197.00</a:t>
                      </a:r>
                    </a:p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$77,920,737.00 </a:t>
                      </a:r>
                    </a:p>
                    <a:p>
                      <a:pPr algn="r" fontAlgn="b"/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700" b="1" dirty="0">
                          <a:latin typeface="+mn-lt"/>
                        </a:rPr>
                        <a:t>68,180,644.49</a:t>
                      </a: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$77,920,737.00 </a:t>
                      </a:r>
                    </a:p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$87,660,828.63 </a:t>
                      </a:r>
                    </a:p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700" b="1" dirty="0">
                          <a:latin typeface="+mn-lt"/>
                        </a:rPr>
                        <a:t>68,180,644.49</a:t>
                      </a: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$58,440,552.42</a:t>
                      </a:r>
                    </a:p>
                    <a:p>
                      <a:pPr algn="r" fontAlgn="b"/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$77,920,737.00 </a:t>
                      </a:r>
                    </a:p>
                    <a:p>
                      <a:pPr algn="r" fontAlgn="b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$ 974,009,207.00  </a:t>
                      </a:r>
                    </a:p>
                    <a:p>
                      <a:pPr algn="r" fontAlgn="b"/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15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15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1392D5-13F4-A842-8D3C-366160673B1D}"/>
              </a:ext>
            </a:extLst>
          </p:cNvPr>
          <p:cNvSpPr txBox="1"/>
          <p:nvPr/>
        </p:nvSpPr>
        <p:spPr>
          <a:xfrm>
            <a:off x="4207716" y="254658"/>
            <a:ext cx="4653463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28939">
              <a:defRPr/>
            </a:pPr>
            <a:r>
              <a:rPr lang="es-MX" sz="112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Asuntos que requieren la aprobación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D2E948-1006-42BA-BA94-519258EE3CEB}"/>
              </a:ext>
            </a:extLst>
          </p:cNvPr>
          <p:cNvSpPr txBox="1"/>
          <p:nvPr/>
        </p:nvSpPr>
        <p:spPr>
          <a:xfrm>
            <a:off x="1467192" y="696646"/>
            <a:ext cx="6209615" cy="62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2844">
              <a:defRPr/>
            </a:pPr>
            <a:r>
              <a:rPr lang="es-MX" sz="1743" b="1" dirty="0">
                <a:solidFill>
                  <a:srgbClr val="F79646">
                    <a:lumMod val="50000"/>
                  </a:srgbClr>
                </a:solidFill>
                <a:latin typeface="Cambria" panose="02040503050406030204" pitchFamily="18" charset="0"/>
              </a:rPr>
              <a:t>Anteproyecto de ingresos y egresos; para el ejercicio fiscal 2025  por fuente de financiamiento y capítulos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83C6DEE-29F4-498F-A8CB-D233F8F39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344817"/>
              </p:ext>
            </p:extLst>
          </p:nvPr>
        </p:nvGraphicFramePr>
        <p:xfrm>
          <a:off x="208978" y="1501810"/>
          <a:ext cx="8764786" cy="1669088"/>
        </p:xfrm>
        <a:graphic>
          <a:graphicData uri="http://schemas.openxmlformats.org/drawingml/2006/table">
            <a:tbl>
              <a:tblPr/>
              <a:tblGrid>
                <a:gridCol w="519896">
                  <a:extLst>
                    <a:ext uri="{9D8B030D-6E8A-4147-A177-3AD203B41FA5}">
                      <a16:colId xmlns:a16="http://schemas.microsoft.com/office/drawing/2014/main" val="1273849755"/>
                    </a:ext>
                  </a:extLst>
                </a:gridCol>
                <a:gridCol w="374502">
                  <a:extLst>
                    <a:ext uri="{9D8B030D-6E8A-4147-A177-3AD203B41FA5}">
                      <a16:colId xmlns:a16="http://schemas.microsoft.com/office/drawing/2014/main" val="1901379067"/>
                    </a:ext>
                  </a:extLst>
                </a:gridCol>
                <a:gridCol w="607415">
                  <a:extLst>
                    <a:ext uri="{9D8B030D-6E8A-4147-A177-3AD203B41FA5}">
                      <a16:colId xmlns:a16="http://schemas.microsoft.com/office/drawing/2014/main" val="2818408888"/>
                    </a:ext>
                  </a:extLst>
                </a:gridCol>
                <a:gridCol w="642265">
                  <a:extLst>
                    <a:ext uri="{9D8B030D-6E8A-4147-A177-3AD203B41FA5}">
                      <a16:colId xmlns:a16="http://schemas.microsoft.com/office/drawing/2014/main" val="795601110"/>
                    </a:ext>
                  </a:extLst>
                </a:gridCol>
                <a:gridCol w="597408">
                  <a:extLst>
                    <a:ext uri="{9D8B030D-6E8A-4147-A177-3AD203B41FA5}">
                      <a16:colId xmlns:a16="http://schemas.microsoft.com/office/drawing/2014/main" val="2785433966"/>
                    </a:ext>
                  </a:extLst>
                </a:gridCol>
                <a:gridCol w="573024">
                  <a:extLst>
                    <a:ext uri="{9D8B030D-6E8A-4147-A177-3AD203B41FA5}">
                      <a16:colId xmlns:a16="http://schemas.microsoft.com/office/drawing/2014/main" val="2714704187"/>
                    </a:ext>
                  </a:extLst>
                </a:gridCol>
                <a:gridCol w="638825">
                  <a:extLst>
                    <a:ext uri="{9D8B030D-6E8A-4147-A177-3AD203B41FA5}">
                      <a16:colId xmlns:a16="http://schemas.microsoft.com/office/drawing/2014/main" val="1136594648"/>
                    </a:ext>
                  </a:extLst>
                </a:gridCol>
                <a:gridCol w="581812">
                  <a:extLst>
                    <a:ext uri="{9D8B030D-6E8A-4147-A177-3AD203B41FA5}">
                      <a16:colId xmlns:a16="http://schemas.microsoft.com/office/drawing/2014/main" val="138493669"/>
                    </a:ext>
                  </a:extLst>
                </a:gridCol>
                <a:gridCol w="581812">
                  <a:extLst>
                    <a:ext uri="{9D8B030D-6E8A-4147-A177-3AD203B41FA5}">
                      <a16:colId xmlns:a16="http://schemas.microsoft.com/office/drawing/2014/main" val="2714285223"/>
                    </a:ext>
                  </a:extLst>
                </a:gridCol>
                <a:gridCol w="581812">
                  <a:extLst>
                    <a:ext uri="{9D8B030D-6E8A-4147-A177-3AD203B41FA5}">
                      <a16:colId xmlns:a16="http://schemas.microsoft.com/office/drawing/2014/main" val="1844766285"/>
                    </a:ext>
                  </a:extLst>
                </a:gridCol>
                <a:gridCol w="581812">
                  <a:extLst>
                    <a:ext uri="{9D8B030D-6E8A-4147-A177-3AD203B41FA5}">
                      <a16:colId xmlns:a16="http://schemas.microsoft.com/office/drawing/2014/main" val="2934641887"/>
                    </a:ext>
                  </a:extLst>
                </a:gridCol>
                <a:gridCol w="581812">
                  <a:extLst>
                    <a:ext uri="{9D8B030D-6E8A-4147-A177-3AD203B41FA5}">
                      <a16:colId xmlns:a16="http://schemas.microsoft.com/office/drawing/2014/main" val="407012331"/>
                    </a:ext>
                  </a:extLst>
                </a:gridCol>
                <a:gridCol w="581812">
                  <a:extLst>
                    <a:ext uri="{9D8B030D-6E8A-4147-A177-3AD203B41FA5}">
                      <a16:colId xmlns:a16="http://schemas.microsoft.com/office/drawing/2014/main" val="2493616057"/>
                    </a:ext>
                  </a:extLst>
                </a:gridCol>
                <a:gridCol w="626869">
                  <a:extLst>
                    <a:ext uri="{9D8B030D-6E8A-4147-A177-3AD203B41FA5}">
                      <a16:colId xmlns:a16="http://schemas.microsoft.com/office/drawing/2014/main" val="1428767339"/>
                    </a:ext>
                  </a:extLst>
                </a:gridCol>
                <a:gridCol w="693710">
                  <a:extLst>
                    <a:ext uri="{9D8B030D-6E8A-4147-A177-3AD203B41FA5}">
                      <a16:colId xmlns:a16="http://schemas.microsoft.com/office/drawing/2014/main" val="3087088281"/>
                    </a:ext>
                  </a:extLst>
                </a:gridCol>
              </a:tblGrid>
              <a:tr h="29118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Tipo de subsidio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Capitulo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Enero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Febrero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Marzo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Abril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Mayo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Junio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 Julio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Septiembre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Octubre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Noviembre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Diciembre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816791"/>
                  </a:ext>
                </a:extLst>
              </a:tr>
              <a:tr h="340591">
                <a:tc rowSpan="5">
                  <a:txBody>
                    <a:bodyPr/>
                    <a:lstStyle/>
                    <a:p>
                      <a:pPr algn="l" rtl="0" fontAlgn="b"/>
                      <a:r>
                        <a:rPr lang="es-MX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Subsidio federal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subsidio federal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$68,180,644.49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$116,881,104.84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$77,920,736.56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$68,180,644.49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$126,621,196.91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$77,920,736.56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$68,180,644.49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$77,920,736.56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$87,660,828.63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$68,180,644.49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$58,440,552.42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$77,920,736.56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$974,009,207.00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204241"/>
                  </a:ext>
                </a:extLst>
              </a:tr>
              <a:tr h="166393">
                <a:tc vMerge="1">
                  <a:txBody>
                    <a:bodyPr/>
                    <a:lstStyle/>
                    <a:p>
                      <a:pPr algn="l" rtl="0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65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1000</a:t>
                      </a:r>
                      <a:endParaRPr lang="es-ES" sz="6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$34,090,322.25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$58,440,552.42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$38,960,368.28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$34,090,322.25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$63,310,598.46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$38,960,368.28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$34,090,322.25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$38,960,368.28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$43,830,414.32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$34,090,322.25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$29,220,276.21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$38,960,368.28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$487,004,603.50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633290"/>
                  </a:ext>
                </a:extLst>
              </a:tr>
              <a:tr h="166393">
                <a:tc vMerge="1">
                  <a:txBody>
                    <a:bodyPr/>
                    <a:lstStyle/>
                    <a:p>
                      <a:pPr algn="l" rtl="0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65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2000</a:t>
                      </a:r>
                      <a:endParaRPr lang="es-ES" sz="6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$3,409,032.22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$5,844,055.24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$3,896,036.83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$3,409,032.22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$6,331,059.85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$3,896,036.83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$3,409,032.22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$3,896,036.83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$4,383,041.43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$3,409,032.22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$2,922,027.62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$3,896,036.83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$48,700,460.35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85642"/>
                  </a:ext>
                </a:extLst>
              </a:tr>
              <a:tr h="166393">
                <a:tc vMerge="1">
                  <a:txBody>
                    <a:bodyPr/>
                    <a:lstStyle/>
                    <a:p>
                      <a:pPr algn="l" rtl="0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65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3000</a:t>
                      </a:r>
                      <a:endParaRPr lang="es-MX" sz="6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$10,227,096.67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$17,532,165.73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$11,688,110.48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$10,227,096.67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$18,993,179.54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$11,688,110.48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$10,227,096.67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$11,688,110.48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$13,149,124.29 </a:t>
                      </a:r>
                      <a:endParaRPr lang="es-MX" sz="6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$10,227,096.67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$8,766,082.86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$11,688,110.48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$146,101,381.05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822297"/>
                  </a:ext>
                </a:extLst>
              </a:tr>
              <a:tr h="166393">
                <a:tc vMerge="1">
                  <a:txBody>
                    <a:bodyPr/>
                    <a:lstStyle/>
                    <a:p>
                      <a:pPr algn="l" rtl="0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65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4000</a:t>
                      </a:r>
                      <a:endParaRPr lang="es-MX" sz="6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$20,454,193.35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$35,064,331.45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$23,376,220.97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$20,454,193.35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$37,986,359.07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$23,376,220.97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$20,454,193.35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$23,376,220.97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$26,298,248.59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$20,454,193.35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$58,440,552.42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$23,376,220.97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$292,202,762.10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742005"/>
                  </a:ext>
                </a:extLst>
              </a:tr>
              <a:tr h="28983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405" marR="5405" marT="5405" marB="0" anchor="ctr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$68,180,644.49 </a:t>
                      </a:r>
                    </a:p>
                    <a:p>
                      <a:pPr algn="r" fontAlgn="b"/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$116,881,104.84 </a:t>
                      </a:r>
                    </a:p>
                    <a:p>
                      <a:pPr algn="r" fontAlgn="b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$77,920,736.56 </a:t>
                      </a:r>
                    </a:p>
                    <a:p>
                      <a:pPr algn="r" fontAlgn="b"/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$68,180,644.49 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$126,621,196.91 </a:t>
                      </a:r>
                    </a:p>
                    <a:p>
                      <a:pPr algn="r" fontAlgn="b"/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$77,920,736.56 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$68,180,644.49 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$77,920,736.56 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$87,660,828.63 </a:t>
                      </a:r>
                    </a:p>
                    <a:p>
                      <a:pPr algn="r" fontAlgn="b"/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$68,180,644.49 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$58,444,552.42 </a:t>
                      </a:r>
                    </a:p>
                    <a:p>
                      <a:pPr algn="r" fontAlgn="b"/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$77,920,736.56 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$974,009,207.00</a:t>
                      </a:r>
                    </a:p>
                    <a:p>
                      <a:pPr algn="r" fontAlgn="b"/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224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502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1392D5-13F4-A842-8D3C-366160673B1D}"/>
              </a:ext>
            </a:extLst>
          </p:cNvPr>
          <p:cNvSpPr txBox="1"/>
          <p:nvPr/>
        </p:nvSpPr>
        <p:spPr>
          <a:xfrm>
            <a:off x="4207716" y="254658"/>
            <a:ext cx="4653463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28939">
              <a:defRPr/>
            </a:pPr>
            <a:r>
              <a:rPr lang="es-MX" sz="112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Asuntos que requieren la aprobación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80FDD38-5BD4-466C-BEDB-37E2AF2B1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853304"/>
              </p:ext>
            </p:extLst>
          </p:nvPr>
        </p:nvGraphicFramePr>
        <p:xfrm>
          <a:off x="143671" y="1760435"/>
          <a:ext cx="8856663" cy="2195628"/>
        </p:xfrm>
        <a:graphic>
          <a:graphicData uri="http://schemas.openxmlformats.org/drawingml/2006/table">
            <a:tbl>
              <a:tblPr/>
              <a:tblGrid>
                <a:gridCol w="350723">
                  <a:extLst>
                    <a:ext uri="{9D8B030D-6E8A-4147-A177-3AD203B41FA5}">
                      <a16:colId xmlns:a16="http://schemas.microsoft.com/office/drawing/2014/main" val="2115107896"/>
                    </a:ext>
                  </a:extLst>
                </a:gridCol>
                <a:gridCol w="534306">
                  <a:extLst>
                    <a:ext uri="{9D8B030D-6E8A-4147-A177-3AD203B41FA5}">
                      <a16:colId xmlns:a16="http://schemas.microsoft.com/office/drawing/2014/main" val="17249680"/>
                    </a:ext>
                  </a:extLst>
                </a:gridCol>
                <a:gridCol w="594979">
                  <a:extLst>
                    <a:ext uri="{9D8B030D-6E8A-4147-A177-3AD203B41FA5}">
                      <a16:colId xmlns:a16="http://schemas.microsoft.com/office/drawing/2014/main" val="2633442910"/>
                    </a:ext>
                  </a:extLst>
                </a:gridCol>
                <a:gridCol w="650451">
                  <a:extLst>
                    <a:ext uri="{9D8B030D-6E8A-4147-A177-3AD203B41FA5}">
                      <a16:colId xmlns:a16="http://schemas.microsoft.com/office/drawing/2014/main" val="3244765263"/>
                    </a:ext>
                  </a:extLst>
                </a:gridCol>
                <a:gridCol w="641023">
                  <a:extLst>
                    <a:ext uri="{9D8B030D-6E8A-4147-A177-3AD203B41FA5}">
                      <a16:colId xmlns:a16="http://schemas.microsoft.com/office/drawing/2014/main" val="2179053235"/>
                    </a:ext>
                  </a:extLst>
                </a:gridCol>
                <a:gridCol w="593889">
                  <a:extLst>
                    <a:ext uri="{9D8B030D-6E8A-4147-A177-3AD203B41FA5}">
                      <a16:colId xmlns:a16="http://schemas.microsoft.com/office/drawing/2014/main" val="3507126959"/>
                    </a:ext>
                  </a:extLst>
                </a:gridCol>
                <a:gridCol w="603316">
                  <a:extLst>
                    <a:ext uri="{9D8B030D-6E8A-4147-A177-3AD203B41FA5}">
                      <a16:colId xmlns:a16="http://schemas.microsoft.com/office/drawing/2014/main" val="1435470223"/>
                    </a:ext>
                  </a:extLst>
                </a:gridCol>
                <a:gridCol w="612741">
                  <a:extLst>
                    <a:ext uri="{9D8B030D-6E8A-4147-A177-3AD203B41FA5}">
                      <a16:colId xmlns:a16="http://schemas.microsoft.com/office/drawing/2014/main" val="3671795777"/>
                    </a:ext>
                  </a:extLst>
                </a:gridCol>
                <a:gridCol w="584462">
                  <a:extLst>
                    <a:ext uri="{9D8B030D-6E8A-4147-A177-3AD203B41FA5}">
                      <a16:colId xmlns:a16="http://schemas.microsoft.com/office/drawing/2014/main" val="493886255"/>
                    </a:ext>
                  </a:extLst>
                </a:gridCol>
                <a:gridCol w="603315">
                  <a:extLst>
                    <a:ext uri="{9D8B030D-6E8A-4147-A177-3AD203B41FA5}">
                      <a16:colId xmlns:a16="http://schemas.microsoft.com/office/drawing/2014/main" val="2576594071"/>
                    </a:ext>
                  </a:extLst>
                </a:gridCol>
                <a:gridCol w="612741">
                  <a:extLst>
                    <a:ext uri="{9D8B030D-6E8A-4147-A177-3AD203B41FA5}">
                      <a16:colId xmlns:a16="http://schemas.microsoft.com/office/drawing/2014/main" val="4125460360"/>
                    </a:ext>
                  </a:extLst>
                </a:gridCol>
                <a:gridCol w="603316">
                  <a:extLst>
                    <a:ext uri="{9D8B030D-6E8A-4147-A177-3AD203B41FA5}">
                      <a16:colId xmlns:a16="http://schemas.microsoft.com/office/drawing/2014/main" val="945699579"/>
                    </a:ext>
                  </a:extLst>
                </a:gridCol>
                <a:gridCol w="612741">
                  <a:extLst>
                    <a:ext uri="{9D8B030D-6E8A-4147-A177-3AD203B41FA5}">
                      <a16:colId xmlns:a16="http://schemas.microsoft.com/office/drawing/2014/main" val="432884351"/>
                    </a:ext>
                  </a:extLst>
                </a:gridCol>
                <a:gridCol w="612741">
                  <a:extLst>
                    <a:ext uri="{9D8B030D-6E8A-4147-A177-3AD203B41FA5}">
                      <a16:colId xmlns:a16="http://schemas.microsoft.com/office/drawing/2014/main" val="285011560"/>
                    </a:ext>
                  </a:extLst>
                </a:gridCol>
                <a:gridCol w="645919">
                  <a:extLst>
                    <a:ext uri="{9D8B030D-6E8A-4147-A177-3AD203B41FA5}">
                      <a16:colId xmlns:a16="http://schemas.microsoft.com/office/drawing/2014/main" val="2782718757"/>
                    </a:ext>
                  </a:extLst>
                </a:gridCol>
              </a:tblGrid>
              <a:tr h="22227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Cuenta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Concepto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Enero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Febrero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Marzo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Abril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Mayo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Junio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Julio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Septiembre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Octubre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Noviembre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Diciembre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208334"/>
                  </a:ext>
                </a:extLst>
              </a:tr>
              <a:tr h="24312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dirty="0">
                          <a:latin typeface="+mn-lt"/>
                        </a:rPr>
                        <a:t>Remuneraciones al personal de carácter permanente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$23,863,225.58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$40,908,386.69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$27,272,257.80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$23,863,225.58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$44,317,418.92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$27,272,257.80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$23,863,225.58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$27,272,257.80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$30,681,289.99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$23,863,225.58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$20,454,193.35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$27,272,257.80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$ 33,230,047.00 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493454"/>
                  </a:ext>
                </a:extLst>
              </a:tr>
              <a:tr h="4023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dirty="0">
                          <a:latin typeface="+mn-lt"/>
                        </a:rPr>
                        <a:t>Remuneraciones adicionales y especiales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$5,113,548.34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$8,766,082.86 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$5,844,055.24 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$5,113,548.34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$9,496,589.77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$5,844,055.24 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$5,113,548.34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$5,844,055.24 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$6,574,562.15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$5,113,548.34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$4,383,041.43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$5,844,055.24 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$5,510,509.00 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83645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dirty="0">
                          <a:latin typeface="+mn-lt"/>
                        </a:rPr>
                        <a:t>Seguridad social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$3,409,032.23 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$5,844,055.24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$3,896,036.83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$3,409,032.23 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$6,331,059.85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$3,896,036.83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$3,409,032.23 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$3,896,036.83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$4,383,041.43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$3,409,032.23 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$2,922,027.62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$3,896,036.83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$ 26,335,567.00 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759626"/>
                  </a:ext>
                </a:extLst>
              </a:tr>
              <a:tr h="4828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dirty="0">
                          <a:latin typeface="+mn-lt"/>
                        </a:rPr>
                        <a:t>Otras prestaciones sociales y económicas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$1,704,516.11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$2,922,027.62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$1,948,018.41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$1,704,516.11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$3,165,529.92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$1,948,018.41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$1,704,516.11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$1,948,018.41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$2,191,520.72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$1,704,516.11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$1,461,013.81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$1,948,018.41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$102,184,258.00 </a:t>
                      </a:r>
                    </a:p>
                    <a:p>
                      <a:pPr algn="r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730490"/>
                  </a:ext>
                </a:extLst>
              </a:tr>
              <a:tr h="402315">
                <a:tc gridSpan="2">
                  <a:txBody>
                    <a:bodyPr/>
                    <a:lstStyle/>
                    <a:p>
                      <a:pPr marL="0" marR="0" lvl="0" indent="0" algn="ctr" defTabSz="4289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capítulo 1000</a:t>
                      </a:r>
                    </a:p>
                    <a:p>
                      <a:pPr algn="ctr" fontAlgn="ctr"/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$34,090,322.25 </a:t>
                      </a:r>
                    </a:p>
                    <a:p>
                      <a:pPr algn="r" fontAlgn="b"/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$58,440,552.42 </a:t>
                      </a:r>
                    </a:p>
                    <a:p>
                      <a:pPr algn="r" fontAlgn="b"/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$38,960,368.28 </a:t>
                      </a:r>
                    </a:p>
                    <a:p>
                      <a:pPr algn="r" fontAlgn="b"/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$34,090,322.25 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$63,310,598.46 </a:t>
                      </a:r>
                    </a:p>
                    <a:p>
                      <a:pPr algn="r" fontAlgn="b"/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$38,960,368.28 </a:t>
                      </a:r>
                    </a:p>
                    <a:p>
                      <a:pPr algn="r" fontAlgn="b"/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$34,090,322.25 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$38,960,368.28 </a:t>
                      </a:r>
                    </a:p>
                    <a:p>
                      <a:pPr algn="r" fontAlgn="b"/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$43,830,414.32 </a:t>
                      </a:r>
                    </a:p>
                    <a:p>
                      <a:pPr algn="r" fontAlgn="b"/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$34,090,322.25 </a:t>
                      </a:r>
                    </a:p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$29,220,276.21 </a:t>
                      </a:r>
                    </a:p>
                    <a:p>
                      <a:pPr algn="r" fontAlgn="b"/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$38,960,368.28 </a:t>
                      </a:r>
                    </a:p>
                    <a:p>
                      <a:pPr algn="r" fontAlgn="b"/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28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$487,004,603.50 </a:t>
                      </a:r>
                    </a:p>
                    <a:p>
                      <a:pPr algn="r" fontAlgn="b"/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529558"/>
                  </a:ext>
                </a:extLst>
              </a:tr>
            </a:tbl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2F0DDE9-D334-4622-B98C-42684083DF74}"/>
              </a:ext>
            </a:extLst>
          </p:cNvPr>
          <p:cNvSpPr/>
          <p:nvPr/>
        </p:nvSpPr>
        <p:spPr>
          <a:xfrm>
            <a:off x="6703906" y="1267793"/>
            <a:ext cx="1780558" cy="28550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2844">
              <a:defRPr/>
            </a:pPr>
            <a:r>
              <a:rPr lang="es-MX" sz="1743" dirty="0">
                <a:solidFill>
                  <a:prstClr val="white"/>
                </a:solidFill>
                <a:latin typeface="Cambria" panose="02040503050406030204" pitchFamily="18" charset="0"/>
              </a:rPr>
              <a:t>Capítulo 1000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BD2E948-1006-42BA-BA94-519258EE3CEB}"/>
              </a:ext>
            </a:extLst>
          </p:cNvPr>
          <p:cNvSpPr txBox="1"/>
          <p:nvPr/>
        </p:nvSpPr>
        <p:spPr>
          <a:xfrm>
            <a:off x="1174275" y="662484"/>
            <a:ext cx="6209615" cy="62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2844">
              <a:defRPr/>
            </a:pPr>
            <a:r>
              <a:rPr lang="es-MX" sz="1743" b="1" dirty="0">
                <a:solidFill>
                  <a:srgbClr val="F79646">
                    <a:lumMod val="50000"/>
                  </a:srgbClr>
                </a:solidFill>
                <a:latin typeface="Cambria" panose="02040503050406030204" pitchFamily="18" charset="0"/>
              </a:rPr>
              <a:t>Anteproyecto de ingresos y egresos; para el ejercicio fiscal 2020 por fuente de financiamiento y concepto</a:t>
            </a:r>
          </a:p>
        </p:txBody>
      </p:sp>
    </p:spTree>
    <p:extLst>
      <p:ext uri="{BB962C8B-B14F-4D97-AF65-F5344CB8AC3E}">
        <p14:creationId xmlns:p14="http://schemas.microsoft.com/office/powerpoint/2010/main" val="3798295421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CBA3670A48C24E954CB50CB61C7CE5" ma:contentTypeVersion="15" ma:contentTypeDescription="Create a new document." ma:contentTypeScope="" ma:versionID="8a92a9a612c4af22b904acbfb3fa6fe9">
  <xsd:schema xmlns:xsd="http://www.w3.org/2001/XMLSchema" xmlns:xs="http://www.w3.org/2001/XMLSchema" xmlns:p="http://schemas.microsoft.com/office/2006/metadata/properties" xmlns:ns3="d36538e5-f899-4796-af33-ab7f149f5f71" xmlns:ns4="3695b374-7982-4491-935a-3b7065d1f008" targetNamespace="http://schemas.microsoft.com/office/2006/metadata/properties" ma:root="true" ma:fieldsID="de16546b8691a35ceb8784b7f352e895" ns3:_="" ns4:_="">
    <xsd:import namespace="d36538e5-f899-4796-af33-ab7f149f5f71"/>
    <xsd:import namespace="3695b374-7982-4491-935a-3b7065d1f00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DateTaken" minOccurs="0"/>
                <xsd:element ref="ns4:MediaServiceSystem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538e5-f899-4796-af33-ab7f149f5f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5b374-7982-4491-935a-3b7065d1f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695b374-7982-4491-935a-3b7065d1f00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0FF48D-4B0E-45D3-A1E3-373B70E7B8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6538e5-f899-4796-af33-ab7f149f5f71"/>
    <ds:schemaRef ds:uri="3695b374-7982-4491-935a-3b7065d1f0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3BEC15-03D8-42C2-AA53-9133041A6A00}">
  <ds:schemaRefs>
    <ds:schemaRef ds:uri="http://schemas.microsoft.com/office/2006/documentManagement/types"/>
    <ds:schemaRef ds:uri="3695b374-7982-4491-935a-3b7065d1f008"/>
    <ds:schemaRef ds:uri="d36538e5-f899-4796-af33-ab7f149f5f71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63F7057-DB6A-4BAF-9BB0-820FE73BF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1386</TotalTime>
  <Words>2397</Words>
  <Application>Microsoft Office PowerPoint</Application>
  <PresentationFormat>Presentación en pantalla (4:3)</PresentationFormat>
  <Paragraphs>888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Dirección de Planeación y Evaluación</dc:creator>
  <cp:lastModifiedBy>Jesus Daniel Lopez Cruz</cp:lastModifiedBy>
  <cp:revision>49</cp:revision>
  <dcterms:created xsi:type="dcterms:W3CDTF">2020-12-03T17:31:13Z</dcterms:created>
  <dcterms:modified xsi:type="dcterms:W3CDTF">2025-11-19T02:33:02Z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0x0101008DCBA3670A48C24E954CB50CB61C7CE5</vt:lpwstr>
  </property>
</Properties>
</file>